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3" r:id="rId1"/>
  </p:sldMasterIdLst>
  <p:notesMasterIdLst>
    <p:notesMasterId r:id="rId40"/>
  </p:notesMasterIdLst>
  <p:handoutMasterIdLst>
    <p:handoutMasterId r:id="rId41"/>
  </p:handoutMasterIdLst>
  <p:sldIdLst>
    <p:sldId id="289" r:id="rId2"/>
    <p:sldId id="290" r:id="rId3"/>
    <p:sldId id="291" r:id="rId4"/>
    <p:sldId id="292" r:id="rId5"/>
    <p:sldId id="309" r:id="rId6"/>
    <p:sldId id="311" r:id="rId7"/>
    <p:sldId id="273" r:id="rId8"/>
    <p:sldId id="260" r:id="rId9"/>
    <p:sldId id="279" r:id="rId10"/>
    <p:sldId id="274" r:id="rId11"/>
    <p:sldId id="280" r:id="rId12"/>
    <p:sldId id="281" r:id="rId13"/>
    <p:sldId id="276" r:id="rId14"/>
    <p:sldId id="261" r:id="rId15"/>
    <p:sldId id="282" r:id="rId16"/>
    <p:sldId id="284" r:id="rId17"/>
    <p:sldId id="285" r:id="rId18"/>
    <p:sldId id="297" r:id="rId19"/>
    <p:sldId id="296" r:id="rId20"/>
    <p:sldId id="286" r:id="rId21"/>
    <p:sldId id="263" r:id="rId22"/>
    <p:sldId id="264" r:id="rId23"/>
    <p:sldId id="265" r:id="rId24"/>
    <p:sldId id="307" r:id="rId25"/>
    <p:sldId id="308" r:id="rId26"/>
    <p:sldId id="268" r:id="rId27"/>
    <p:sldId id="299" r:id="rId28"/>
    <p:sldId id="298" r:id="rId29"/>
    <p:sldId id="300" r:id="rId30"/>
    <p:sldId id="301" r:id="rId31"/>
    <p:sldId id="293" r:id="rId32"/>
    <p:sldId id="295" r:id="rId33"/>
    <p:sldId id="294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ZapfHumnst BT" panose="020B0502050508020304"/>
      <p:regular r:id="rId46"/>
      <p:bold r:id="rId47"/>
      <p:italic r:id="rId48"/>
      <p:boldItalic r:id="rId49"/>
    </p:embeddedFont>
    <p:embeddedFont>
      <p:font typeface="ZapfHumnst Dm BT" panose="020B0602050508020304"/>
      <p:regular r:id="rId50"/>
      <p:italic r:id="rId51"/>
    </p:embeddedFont>
    <p:embeddedFont>
      <p:font typeface="Cambria" panose="02040503050406030204" pitchFamily="18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ZapfHumnst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1DC"/>
    <a:srgbClr val="0E0767"/>
    <a:srgbClr val="150B9D"/>
    <a:srgbClr val="2529B9"/>
    <a:srgbClr val="251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286" autoAdjust="0"/>
    <p:restoredTop sz="94624" autoAdjust="0"/>
  </p:normalViewPr>
  <p:slideViewPr>
    <p:cSldViewPr>
      <p:cViewPr>
        <p:scale>
          <a:sx n="72" d="100"/>
          <a:sy n="72" d="100"/>
        </p:scale>
        <p:origin x="-850" y="-3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travis\Documents\Stewardship%20Committee%20Fort%20Worth\Stewardship%20Analysis%202000-2014.xlk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travis\Documents\Stewardship%20Committee%20Fort%20Worth\Stewardship%20Analysis%202000-2014.xlk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travis\Documents\Stewardship%20Committee%20Fort%20Worth\Stewardship%20Analysis%202000-2014.xlk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travis\Documents\Membership%20by%20Generations%20as%20of%20May%2023%20201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travis\Documents\Membership%20by%20Generations%20as%20of%20May%2023%20201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travis\Documents\Membership%20by%20Generations%20as%20of%20May%2023%20201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travis\Documents\Membership%20by%20Generations%20as%20of%20May%2023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First Pres/Fort Worth</a:t>
            </a:r>
          </a:p>
          <a:p>
            <a:pPr>
              <a:defRPr/>
            </a:pPr>
            <a:r>
              <a:rPr lang="en-US" sz="200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Annual Pledges </a:t>
            </a:r>
            <a:r>
              <a:rPr lang="en-US" sz="2000" dirty="0">
                <a:solidFill>
                  <a:srgbClr val="4891DC"/>
                </a:solidFill>
                <a:latin typeface="ZapfHumnst BT" panose="020B0502050508020304" pitchFamily="34" charset="0"/>
              </a:rPr>
              <a:t>2000-2014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483308506760549E-3"/>
                  <c:y val="-2.775800867307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833085067605646E-3"/>
                  <c:y val="-1.708185149112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416542533802491E-3"/>
                  <c:y val="-1.2811388618342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96661701352111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2500635588403621E-3"/>
                  <c:y val="-8.5409257455614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'Sheet 1'!$B$1:$P$1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'Sheet 1'!$B$3:$P$3</c:f>
              <c:numCache>
                <c:formatCode>_("$"* #,##0_);_("$"* \(#,##0\);_("$"* "-"??_);_(@_)</c:formatCode>
                <c:ptCount val="15"/>
                <c:pt idx="0">
                  <c:v>1655570</c:v>
                </c:pt>
                <c:pt idx="1">
                  <c:v>1641748</c:v>
                </c:pt>
                <c:pt idx="2">
                  <c:v>1864233</c:v>
                </c:pt>
                <c:pt idx="3">
                  <c:v>1810119</c:v>
                </c:pt>
                <c:pt idx="4">
                  <c:v>1877815</c:v>
                </c:pt>
                <c:pt idx="5">
                  <c:v>1848500</c:v>
                </c:pt>
                <c:pt idx="6">
                  <c:v>1555564</c:v>
                </c:pt>
                <c:pt idx="7">
                  <c:v>1651927</c:v>
                </c:pt>
                <c:pt idx="8">
                  <c:v>1851668</c:v>
                </c:pt>
                <c:pt idx="9">
                  <c:v>2431736</c:v>
                </c:pt>
                <c:pt idx="10">
                  <c:v>2247343</c:v>
                </c:pt>
                <c:pt idx="11">
                  <c:v>2407297</c:v>
                </c:pt>
                <c:pt idx="12">
                  <c:v>2320179</c:v>
                </c:pt>
                <c:pt idx="13" formatCode="_(* #,##0_);_(* \(#,##0\);_(* &quot;-&quot;??_);_(@_)">
                  <c:v>2408983</c:v>
                </c:pt>
                <c:pt idx="14">
                  <c:v>2554678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76256"/>
        <c:axId val="39777792"/>
        <c:axId val="0"/>
      </c:bar3DChart>
      <c:catAx>
        <c:axId val="397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777792"/>
        <c:crosses val="autoZero"/>
        <c:auto val="1"/>
        <c:lblAlgn val="ctr"/>
        <c:lblOffset val="100"/>
        <c:noMultiLvlLbl val="0"/>
      </c:catAx>
      <c:valAx>
        <c:axId val="39777792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977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First Pres/Fort Worth</a:t>
            </a:r>
          </a:p>
          <a:p>
            <a:pPr>
              <a:defRPr/>
            </a:pPr>
            <a:r>
              <a:rPr lang="en-US" sz="200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Average </a:t>
            </a:r>
            <a:r>
              <a:rPr lang="en-US" sz="2000" dirty="0">
                <a:solidFill>
                  <a:srgbClr val="4891DC"/>
                </a:solidFill>
                <a:latin typeface="ZapfHumnst BT" panose="020B0502050508020304" pitchFamily="34" charset="0"/>
              </a:rPr>
              <a:t>Pledge 2000 - 2014</a:t>
            </a:r>
          </a:p>
        </c:rich>
      </c:tx>
      <c:layout>
        <c:manualLayout>
          <c:xMode val="edge"/>
          <c:yMode val="edge"/>
          <c:x val="0.31450828781537443"/>
          <c:y val="2.222222222222222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numFmt formatCode="\$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'Sheet 1'!$B$1:$P$1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'Sheet 1'!$B$4:$P$4</c:f>
              <c:numCache>
                <c:formatCode>_("$"* #,##0_);_("$"* \(#,##0\);_("$"* "-"??_);_(@_)</c:formatCode>
                <c:ptCount val="15"/>
                <c:pt idx="0">
                  <c:v>2624</c:v>
                </c:pt>
                <c:pt idx="1">
                  <c:v>2840</c:v>
                </c:pt>
                <c:pt idx="2">
                  <c:v>3002</c:v>
                </c:pt>
                <c:pt idx="3">
                  <c:v>2846</c:v>
                </c:pt>
                <c:pt idx="4">
                  <c:v>2948</c:v>
                </c:pt>
                <c:pt idx="5">
                  <c:v>2939</c:v>
                </c:pt>
                <c:pt idx="6">
                  <c:v>2980</c:v>
                </c:pt>
                <c:pt idx="7">
                  <c:v>3310</c:v>
                </c:pt>
                <c:pt idx="8">
                  <c:v>3763</c:v>
                </c:pt>
                <c:pt idx="9">
                  <c:v>4266</c:v>
                </c:pt>
                <c:pt idx="10">
                  <c:v>4154.0536044362289</c:v>
                </c:pt>
                <c:pt idx="11">
                  <c:v>4524.9943609022557</c:v>
                </c:pt>
                <c:pt idx="12">
                  <c:v>4296.6277777777777</c:v>
                </c:pt>
                <c:pt idx="13">
                  <c:v>4486</c:v>
                </c:pt>
                <c:pt idx="14">
                  <c:v>4856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811712"/>
        <c:axId val="39813504"/>
        <c:axId val="0"/>
      </c:bar3DChart>
      <c:catAx>
        <c:axId val="398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813504"/>
        <c:crosses val="autoZero"/>
        <c:auto val="1"/>
        <c:lblAlgn val="ctr"/>
        <c:lblOffset val="100"/>
        <c:noMultiLvlLbl val="0"/>
      </c:catAx>
      <c:valAx>
        <c:axId val="3981350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9811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First Pres/Fort</a:t>
            </a:r>
            <a:r>
              <a:rPr lang="en-US" sz="2000" baseline="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 Worth</a:t>
            </a:r>
          </a:p>
          <a:p>
            <a:pPr>
              <a:defRPr/>
            </a:pPr>
            <a:r>
              <a:rPr lang="en-US" sz="200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Median </a:t>
            </a:r>
            <a:r>
              <a:rPr lang="en-US" sz="2000" dirty="0">
                <a:solidFill>
                  <a:srgbClr val="4891DC"/>
                </a:solidFill>
                <a:latin typeface="ZapfHumnst BT" panose="020B0502050508020304" pitchFamily="34" charset="0"/>
              </a:rPr>
              <a:t>Pledge 2000-2014</a:t>
            </a:r>
          </a:p>
        </c:rich>
      </c:tx>
      <c:layout>
        <c:manualLayout>
          <c:xMode val="edge"/>
          <c:yMode val="edge"/>
          <c:x val="0.33082747469066365"/>
          <c:y val="2.405147273257509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9444444444444445E-2"/>
                  <c:y val="-3.681361399745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333333333333381E-2"/>
                  <c:y val="-1.314771928480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8449E-2"/>
                  <c:y val="-1.6603602475084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55533683289589E-2"/>
                  <c:y val="-3.763995333077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'Sheet 1'!$B$1:$P$1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'Sheet 1'!$B$6:$P$6</c:f>
              <c:numCache>
                <c:formatCode>_("$"* #,##0_);_("$"* \(#,##0\);_("$"* "-"??_);_(@_)</c:formatCode>
                <c:ptCount val="15"/>
                <c:pt idx="0">
                  <c:v>1500</c:v>
                </c:pt>
                <c:pt idx="1">
                  <c:v>1500</c:v>
                </c:pt>
                <c:pt idx="2">
                  <c:v>1300</c:v>
                </c:pt>
                <c:pt idx="3">
                  <c:v>1260</c:v>
                </c:pt>
                <c:pt idx="4">
                  <c:v>1300</c:v>
                </c:pt>
                <c:pt idx="5">
                  <c:v>1440</c:v>
                </c:pt>
                <c:pt idx="6">
                  <c:v>1500</c:v>
                </c:pt>
                <c:pt idx="7">
                  <c:v>1575</c:v>
                </c:pt>
                <c:pt idx="8">
                  <c:v>2000</c:v>
                </c:pt>
                <c:pt idx="9">
                  <c:v>2400</c:v>
                </c:pt>
                <c:pt idx="10">
                  <c:v>2400</c:v>
                </c:pt>
                <c:pt idx="11">
                  <c:v>2600</c:v>
                </c:pt>
                <c:pt idx="12">
                  <c:v>2500</c:v>
                </c:pt>
                <c:pt idx="13">
                  <c:v>3000</c:v>
                </c:pt>
                <c:pt idx="14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0248832"/>
        <c:axId val="40250368"/>
        <c:axId val="0"/>
      </c:bar3DChart>
      <c:catAx>
        <c:axId val="402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250368"/>
        <c:crosses val="autoZero"/>
        <c:auto val="1"/>
        <c:lblAlgn val="ctr"/>
        <c:lblOffset val="100"/>
        <c:noMultiLvlLbl val="0"/>
      </c:catAx>
      <c:valAx>
        <c:axId val="4025036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40248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rgbClr val="4891DC"/>
                </a:solidFill>
                <a:latin typeface="ZapfHumnst BT" panose="020B0502050508020304" pitchFamily="34" charset="0"/>
              </a:rPr>
              <a:t>First Presbyterian by Generation </a:t>
            </a:r>
            <a:br>
              <a:rPr lang="en-US" sz="2000" b="1" dirty="0">
                <a:solidFill>
                  <a:srgbClr val="4891DC"/>
                </a:solidFill>
                <a:latin typeface="ZapfHumnst BT" panose="020B0502050508020304" pitchFamily="34" charset="0"/>
              </a:rPr>
            </a:br>
            <a:r>
              <a:rPr lang="en-US" sz="2000" b="1" dirty="0">
                <a:solidFill>
                  <a:srgbClr val="4891DC"/>
                </a:solidFill>
                <a:latin typeface="ZapfHumnst BT" panose="020B0502050508020304" pitchFamily="34" charset="0"/>
              </a:rPr>
              <a:t>May 2014</a:t>
            </a:r>
          </a:p>
        </c:rich>
      </c:tx>
      <c:layout>
        <c:manualLayout>
          <c:xMode val="edge"/>
          <c:yMode val="edge"/>
          <c:x val="0.2816581241024117"/>
          <c:y val="2.448627577589247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779624002375379E-2"/>
                  <c:y val="-2.153431728018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002373717339736E-2"/>
                  <c:y val="-3.230147592028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90998859857578E-2"/>
                  <c:y val="-4.3068634560374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225123432304092E-2"/>
                  <c:y val="-3.230147592028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890998859857422E-2"/>
                  <c:y val="-2.153431728018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GI Generation 
1901 - 1924 
(90 plus)</c:v>
                </c:pt>
                <c:pt idx="1">
                  <c:v>SILENT Generation 
1925-1942 
(72-89)</c:v>
                </c:pt>
                <c:pt idx="2">
                  <c:v>BOOMER Generation 
1943-1960 
(54-71)</c:v>
                </c:pt>
                <c:pt idx="3">
                  <c:v>X'er Generation 
1961-1981
(33-53)</c:v>
                </c:pt>
                <c:pt idx="4">
                  <c:v>MILLENNIAL Generation 
1982-2004
(10-32)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76</c:v>
                </c:pt>
                <c:pt idx="1">
                  <c:v>373</c:v>
                </c:pt>
                <c:pt idx="2">
                  <c:v>563</c:v>
                </c:pt>
                <c:pt idx="3">
                  <c:v>529</c:v>
                </c:pt>
                <c:pt idx="4">
                  <c:v>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148352"/>
        <c:axId val="34149888"/>
        <c:axId val="0"/>
      </c:bar3DChart>
      <c:catAx>
        <c:axId val="341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149888"/>
        <c:crosses val="autoZero"/>
        <c:auto val="1"/>
        <c:lblAlgn val="ctr"/>
        <c:lblOffset val="100"/>
        <c:noMultiLvlLbl val="0"/>
      </c:catAx>
      <c:valAx>
        <c:axId val="3414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1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0352585127649883E-2"/>
                  <c:y val="-2.3446347286469526E-3"/>
                </c:manualLayout>
              </c:layout>
              <c:tx>
                <c:rich>
                  <a:bodyPr/>
                  <a:lstStyle/>
                  <a:p>
                    <a:fld id="{CFD2F6C7-2E61-426B-BD39-8A303326D75B}" type="VALUE">
                      <a:rPr lang="en-US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GI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BD7075-E661-4E30-9BC3-B0A7B75B06A9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Silent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64477315229694"/>
                  <c:y val="-0.16977901670035481"/>
                </c:manualLayout>
              </c:layout>
              <c:tx>
                <c:rich>
                  <a:bodyPr/>
                  <a:lstStyle/>
                  <a:p>
                    <a:fld id="{244C0726-F3F6-45E0-9D8E-275DD3710ED2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Boomer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339911452898059"/>
                  <c:y val="-0.141939433825739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fld id="{91361EAC-EFF9-409D-9CA9-DDDA265DCB04}" type="VALUE">
                      <a:rPr lang="en-US" sz="1400">
                        <a:solidFill>
                          <a:schemeClr val="bg1"/>
                        </a:solidFill>
                      </a:rPr>
                      <a:pPr>
                        <a:defRPr sz="1400" b="1" i="0" u="none" strike="noStrike" kern="1200" baseline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4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Xer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39622641509431"/>
                      <c:h val="0.108360215053763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BED525F-5550-4983-8C5F-F156EBCB98A9}" type="VALUE">
                      <a:rPr lang="en-US"/>
                      <a:pPr/>
                      <a:t>[VALUE]</a:t>
                    </a:fld>
                    <a:endParaRPr lang="en-US"/>
                  </a:p>
                  <a:p>
                    <a:r>
                      <a:rPr lang="en-US"/>
                      <a:t>Millennial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GI Generation 
1901 - 1924 
(90 plus)</c:v>
                </c:pt>
                <c:pt idx="1">
                  <c:v>SILENT Generation 
1925-1942 
(72-89)</c:v>
                </c:pt>
                <c:pt idx="2">
                  <c:v>BOOMER Generation 
1943-1960 
(54-71)</c:v>
                </c:pt>
                <c:pt idx="3">
                  <c:v>X'er Generation 
1961-1981
(33-53)</c:v>
                </c:pt>
                <c:pt idx="4">
                  <c:v>MILLENNIAL Generation 
1982-2004
(10-32)</c:v>
                </c:pt>
              </c:strCache>
            </c:strRef>
          </c:cat>
          <c:val>
            <c:numRef>
              <c:f>Sheet1!$G$3:$G$7</c:f>
              <c:numCache>
                <c:formatCode>0%</c:formatCode>
                <c:ptCount val="5"/>
                <c:pt idx="0">
                  <c:v>3.8657171922685654E-2</c:v>
                </c:pt>
                <c:pt idx="1">
                  <c:v>0.18972533062054933</c:v>
                </c:pt>
                <c:pt idx="2">
                  <c:v>0.28636826042726349</c:v>
                </c:pt>
                <c:pt idx="3">
                  <c:v>0.26907426246185145</c:v>
                </c:pt>
                <c:pt idx="4">
                  <c:v>0.21464903357070192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4891DC"/>
                </a:solidFill>
                <a:latin typeface="ZapfHumnst BT" panose="020B0502050508020304" pitchFamily="34" charset="0"/>
              </a:rPr>
              <a:t>New Members by Generation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2013</a:t>
            </a:r>
            <a:r>
              <a:rPr lang="en-US" sz="2800" b="1" baseline="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 – May </a:t>
            </a:r>
            <a:r>
              <a:rPr lang="en-US" sz="2800" b="1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2014</a:t>
            </a:r>
          </a:p>
        </c:rich>
      </c:tx>
      <c:layout>
        <c:manualLayout>
          <c:xMode val="edge"/>
          <c:yMode val="edge"/>
          <c:x val="0.17760897294380257"/>
          <c:y val="1.190476190476190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333333333333332E-3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2829E-3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5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32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111111111111009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GI Generation 
1901 - 1924 
(90 plus)</c:v>
                </c:pt>
                <c:pt idx="1">
                  <c:v>SILENT Generation 
1925-1942 
(72-89)</c:v>
                </c:pt>
                <c:pt idx="2">
                  <c:v>BOOMER Generation 
1943-1960 
(54-71)</c:v>
                </c:pt>
                <c:pt idx="3">
                  <c:v>X'er Generation 
1961-1981
(33-53)</c:v>
                </c:pt>
                <c:pt idx="4">
                  <c:v>MILLENNIAL Generation 
1982-2004
(10-32)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32</c:v>
                </c:pt>
                <c:pt idx="4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36768"/>
        <c:axId val="40338560"/>
        <c:axId val="0"/>
      </c:bar3DChart>
      <c:catAx>
        <c:axId val="403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0338560"/>
        <c:crosses val="autoZero"/>
        <c:auto val="1"/>
        <c:lblAlgn val="ctr"/>
        <c:lblOffset val="100"/>
        <c:noMultiLvlLbl val="0"/>
      </c:catAx>
      <c:valAx>
        <c:axId val="403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033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800" b="1" dirty="0">
                <a:solidFill>
                  <a:srgbClr val="4891DC"/>
                </a:solidFill>
                <a:latin typeface="ZapfHumnst BT" panose="020B0502050508020304" pitchFamily="34" charset="0"/>
              </a:rPr>
              <a:t>Change in Generations</a:t>
            </a:r>
            <a:r>
              <a:rPr lang="en-US" sz="2800" b="1" baseline="0" dirty="0">
                <a:solidFill>
                  <a:srgbClr val="4891DC"/>
                </a:solidFill>
                <a:latin typeface="ZapfHumnst BT" panose="020B0502050508020304" pitchFamily="34" charset="0"/>
              </a:rPr>
              <a:t> </a:t>
            </a:r>
            <a:br>
              <a:rPr lang="en-US" sz="2800" b="1" baseline="0" dirty="0">
                <a:solidFill>
                  <a:srgbClr val="4891DC"/>
                </a:solidFill>
                <a:latin typeface="ZapfHumnst BT" panose="020B0502050508020304" pitchFamily="34" charset="0"/>
              </a:rPr>
            </a:br>
            <a:r>
              <a:rPr lang="en-US" sz="2800" b="1" baseline="0" dirty="0" smtClean="0">
                <a:solidFill>
                  <a:srgbClr val="4891DC"/>
                </a:solidFill>
                <a:latin typeface="ZapfHumnst BT" panose="020B0502050508020304" pitchFamily="34" charset="0"/>
              </a:rPr>
              <a:t>2010 – May 2014</a:t>
            </a:r>
            <a:endParaRPr lang="en-US" sz="2800" b="1" baseline="0" dirty="0">
              <a:solidFill>
                <a:srgbClr val="4891DC"/>
              </a:solidFill>
              <a:latin typeface="ZapfHumnst BT" panose="020B0502050508020304" pitchFamily="34" charset="0"/>
            </a:endParaRPr>
          </a:p>
        </c:rich>
      </c:tx>
      <c:layout>
        <c:manualLayout>
          <c:xMode val="edge"/>
          <c:yMode val="edge"/>
          <c:x val="0.28020189783969313"/>
          <c:y val="2.257795900512436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GI Generation 
1901 - 1924 
(90 plus)</c:v>
                </c:pt>
                <c:pt idx="1">
                  <c:v>SILENT Generation 
1925-1942 
(72-89)</c:v>
                </c:pt>
                <c:pt idx="2">
                  <c:v>BOOMER Generation 
1943-1960 
(54-71)</c:v>
                </c:pt>
                <c:pt idx="3">
                  <c:v>X'er Generation 
1961-1981
(33-53)</c:v>
                </c:pt>
                <c:pt idx="4">
                  <c:v>MILLENNIAL Generation 
1982-2004
(10-32)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150</c:v>
                </c:pt>
                <c:pt idx="1">
                  <c:v>410</c:v>
                </c:pt>
                <c:pt idx="2">
                  <c:v>531</c:v>
                </c:pt>
                <c:pt idx="3">
                  <c:v>438</c:v>
                </c:pt>
                <c:pt idx="4">
                  <c:v>308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-1.25849470036374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GI Generation 
1901 - 1924 
(90 plus)</c:v>
                </c:pt>
                <c:pt idx="1">
                  <c:v>SILENT Generation 
1925-1942 
(72-89)</c:v>
                </c:pt>
                <c:pt idx="2">
                  <c:v>BOOMER Generation 
1943-1960 
(54-71)</c:v>
                </c:pt>
                <c:pt idx="3">
                  <c:v>X'er Generation 
1961-1981
(33-53)</c:v>
                </c:pt>
                <c:pt idx="4">
                  <c:v>MILLENNIAL Generation 
1982-2004
(10-32)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109</c:v>
                </c:pt>
                <c:pt idx="1">
                  <c:v>386</c:v>
                </c:pt>
                <c:pt idx="2">
                  <c:v>540</c:v>
                </c:pt>
                <c:pt idx="3">
                  <c:v>495</c:v>
                </c:pt>
                <c:pt idx="4">
                  <c:v>364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11111111111112E-2"/>
                  <c:y val="-1.258494700363740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4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43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GI Generation 
1901 - 1924 
(90 plus)</c:v>
                </c:pt>
                <c:pt idx="1">
                  <c:v>SILENT Generation 
1925-1942 
(72-89)</c:v>
                </c:pt>
                <c:pt idx="2">
                  <c:v>BOOMER Generation 
1943-1960 
(54-71)</c:v>
                </c:pt>
                <c:pt idx="3">
                  <c:v>X'er Generation 
1961-1981
(33-53)</c:v>
                </c:pt>
                <c:pt idx="4">
                  <c:v>MILLENNIAL Generation 
1982-2004
(10-32)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76</c:v>
                </c:pt>
                <c:pt idx="1">
                  <c:v>373</c:v>
                </c:pt>
                <c:pt idx="2">
                  <c:v>563</c:v>
                </c:pt>
                <c:pt idx="3">
                  <c:v>529</c:v>
                </c:pt>
                <c:pt idx="4">
                  <c:v>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472960"/>
        <c:axId val="40474496"/>
        <c:axId val="0"/>
      </c:bar3DChart>
      <c:catAx>
        <c:axId val="404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0474496"/>
        <c:crosses val="autoZero"/>
        <c:auto val="1"/>
        <c:lblAlgn val="ctr"/>
        <c:lblOffset val="100"/>
        <c:noMultiLvlLbl val="0"/>
      </c:catAx>
      <c:valAx>
        <c:axId val="4047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04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6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6" y="882912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BD548FC-5E22-4308-859F-BC80D5AEB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6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34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6" y="8829121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4" tIns="46236" rIns="92474" bIns="4623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8A312B3-4231-42C7-AB1B-8EF990429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0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 B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 B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 B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 B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apfHumnst B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9A0B3-ECE8-4D4B-B4FF-5F1B776F3626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059" indent="-231059"/>
            <a:endParaRPr lang="en-US" smtClean="0"/>
          </a:p>
          <a:p>
            <a:pPr marL="231059" indent="-231059">
              <a:buFontTx/>
              <a:buAutoNum type="arabicPeriod" startAt="2"/>
            </a:pPr>
            <a:r>
              <a:rPr lang="en-US" smtClean="0"/>
              <a:t>Why and how I got into generations theory …</a:t>
            </a:r>
          </a:p>
          <a:p>
            <a:pPr marL="231059" indent="-231059">
              <a:buFontTx/>
              <a:buAutoNum type="arabicPeriod" startAt="2"/>
            </a:pPr>
            <a:endParaRPr lang="en-US" smtClean="0"/>
          </a:p>
          <a:p>
            <a:pPr marL="1155295" lvl="2" indent="-231059">
              <a:buFontTx/>
              <a:buChar char="•"/>
            </a:pPr>
            <a:r>
              <a:rPr lang="en-US" smtClean="0"/>
              <a:t>Westminster, 80% over 65</a:t>
            </a:r>
          </a:p>
          <a:p>
            <a:pPr marL="1155295" lvl="2" indent="-231059">
              <a:buFontTx/>
              <a:buChar char="•"/>
            </a:pPr>
            <a:r>
              <a:rPr lang="en-US" smtClean="0"/>
              <a:t>“That’s the problem with your generation”</a:t>
            </a:r>
          </a:p>
          <a:p>
            <a:pPr marL="1155295" lvl="2" indent="-231059">
              <a:buFontTx/>
              <a:buChar char="•"/>
            </a:pPr>
            <a:r>
              <a:rPr lang="en-US" smtClean="0"/>
              <a:t>“Hey, don’t harsh my gig so hardcore, crustycakes”</a:t>
            </a:r>
          </a:p>
          <a:p>
            <a:pPr marL="231059" indent="-231059">
              <a:buFontTx/>
              <a:buAutoNum type="arabicPeriod" startAt="2"/>
            </a:pPr>
            <a:endParaRPr lang="en-US" smtClean="0"/>
          </a:p>
          <a:p>
            <a:pPr marL="231059" indent="-231059">
              <a:buFontTx/>
              <a:buAutoNum type="arabicPeriod" startAt="2"/>
            </a:pPr>
            <a:r>
              <a:rPr lang="en-US" smtClean="0"/>
              <a:t>Break into small groups, by generation, asking</a:t>
            </a:r>
          </a:p>
          <a:p>
            <a:pPr marL="231059" indent="-231059">
              <a:buFontTx/>
              <a:buAutoNum type="arabicPeriod" startAt="2"/>
            </a:pPr>
            <a:endParaRPr lang="en-US" smtClean="0"/>
          </a:p>
          <a:p>
            <a:pPr marL="231059" indent="-231059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5627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9AB6B-7B02-46A3-AE12-34CE1624048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208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3D529-B2E8-4D17-98C9-E2DB53CDE24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5773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606CB-B938-42A9-978C-2AA269F5A7A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8878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2563A-3F76-45D7-83A6-B03C29E97DC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955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A00B4-9BF3-4EDA-84C4-09568304D64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836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92113-6F3F-4E13-9D79-9DB859A9038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82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DB7CB-AF4E-4242-847E-68FEE8030EE3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627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275F-1497-4A2D-87BA-BF3B2033DD0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83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DB7CB-AF4E-4242-847E-68FEE8030EE3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9326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82EF31-A765-405D-A19A-C390DF18226C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43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8BA749-CF6C-4124-87BA-9C1B65EE33E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149" indent="-231149" eaLnBrk="1" hangingPunct="1">
              <a:spcBef>
                <a:spcPct val="50000"/>
              </a:spcBef>
            </a:pPr>
            <a:r>
              <a:rPr lang="en-US" i="1" dirty="0" smtClean="0"/>
              <a:t>Presentation of basic theory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4 types of generations: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Repeating in near sequence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Shaped early in our lives a we experience same external events at similar developmental stages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By learning the patterns of past, we anticipate the future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Biblically, history is a line, and a circle – a spiral</a:t>
            </a:r>
          </a:p>
          <a:p>
            <a:pPr marL="231149" indent="-231149" eaLnBrk="1" hangingPunct="1">
              <a:spcBef>
                <a:spcPct val="50000"/>
              </a:spcBef>
            </a:pPr>
            <a:endParaRPr lang="en-US" dirty="0" smtClean="0"/>
          </a:p>
          <a:p>
            <a:pPr marL="231149" indent="-231149" eaLnBrk="1" hangingPunct="1">
              <a:spcBef>
                <a:spcPct val="50000"/>
              </a:spcBef>
            </a:pPr>
            <a:r>
              <a:rPr lang="en-US" i="1" dirty="0" smtClean="0"/>
              <a:t>Standard disclaimer</a:t>
            </a:r>
          </a:p>
          <a:p>
            <a:pPr marL="231149" indent="-231149" eaLnBrk="1" hangingPunct="1">
              <a:spcBef>
                <a:spcPct val="50000"/>
              </a:spcBef>
              <a:buFontTx/>
              <a:buChar char="•"/>
            </a:pPr>
            <a:r>
              <a:rPr lang="en-US" i="1" dirty="0" smtClean="0"/>
              <a:t>No attempt to put people in boxes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Some will fit neatly, others not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Fun to see what ways this describes you and your family </a:t>
            </a:r>
          </a:p>
          <a:p>
            <a:pPr marL="231149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Explains groups of people, not individuals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Sociology, history, not psychology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endParaRPr lang="en-US" dirty="0" smtClean="0"/>
          </a:p>
          <a:p>
            <a:pPr marL="231149" indent="-231149" eaLnBrk="1" hangingPunct="1">
              <a:spcBef>
                <a:spcPct val="50000"/>
              </a:spcBef>
            </a:pPr>
            <a:r>
              <a:rPr lang="en-US" dirty="0" smtClean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660849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649C5E-9E40-4C42-9662-62A8B4C429F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2550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1F21-9557-486D-A08F-6353D79516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684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A6E28-8F6B-4B99-98BA-18444C87168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6500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957E7-9BE5-4D43-8444-8DC3F17CB4F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579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957E7-9BE5-4D43-8444-8DC3F17CB4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579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EB4BD-E5C3-4E4A-8970-D4BBE6D457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23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9A0B3-ECE8-4D4B-B4FF-5F1B776F3626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059" indent="-231059"/>
            <a:endParaRPr lang="en-US" smtClean="0"/>
          </a:p>
          <a:p>
            <a:pPr marL="231059" indent="-231059">
              <a:buFontTx/>
              <a:buAutoNum type="arabicPeriod" startAt="2"/>
            </a:pPr>
            <a:r>
              <a:rPr lang="en-US" smtClean="0"/>
              <a:t>Why and how I got into generations theory …</a:t>
            </a:r>
          </a:p>
          <a:p>
            <a:pPr marL="231059" indent="-231059">
              <a:buFontTx/>
              <a:buAutoNum type="arabicPeriod" startAt="2"/>
            </a:pPr>
            <a:endParaRPr lang="en-US" smtClean="0"/>
          </a:p>
          <a:p>
            <a:pPr marL="1155295" lvl="2" indent="-231059">
              <a:buFontTx/>
              <a:buChar char="•"/>
            </a:pPr>
            <a:r>
              <a:rPr lang="en-US" smtClean="0"/>
              <a:t>Westminster, 80% over 65</a:t>
            </a:r>
          </a:p>
          <a:p>
            <a:pPr marL="1155295" lvl="2" indent="-231059">
              <a:buFontTx/>
              <a:buChar char="•"/>
            </a:pPr>
            <a:r>
              <a:rPr lang="en-US" smtClean="0"/>
              <a:t>“That’s the problem with your generation”</a:t>
            </a:r>
          </a:p>
          <a:p>
            <a:pPr marL="1155295" lvl="2" indent="-231059">
              <a:buFontTx/>
              <a:buChar char="•"/>
            </a:pPr>
            <a:r>
              <a:rPr lang="en-US" smtClean="0"/>
              <a:t>“Hey, don’t harsh my gig so hardcore, crustycakes”</a:t>
            </a:r>
          </a:p>
          <a:p>
            <a:pPr marL="231059" indent="-231059">
              <a:buFontTx/>
              <a:buAutoNum type="arabicPeriod" startAt="2"/>
            </a:pPr>
            <a:endParaRPr lang="en-US" smtClean="0"/>
          </a:p>
          <a:p>
            <a:pPr marL="231059" indent="-231059">
              <a:buFontTx/>
              <a:buAutoNum type="arabicPeriod" startAt="2"/>
            </a:pPr>
            <a:r>
              <a:rPr lang="en-US" smtClean="0"/>
              <a:t>Break into small groups, by generation, asking</a:t>
            </a:r>
          </a:p>
          <a:p>
            <a:pPr marL="231059" indent="-231059">
              <a:buFontTx/>
              <a:buAutoNum type="arabicPeriod" startAt="2"/>
            </a:pPr>
            <a:endParaRPr lang="en-US" smtClean="0"/>
          </a:p>
          <a:p>
            <a:pPr marL="231059" indent="-231059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562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EEA10-7A3D-483A-82DE-C5603A94BFE9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1149" indent="-231149" eaLnBrk="1" hangingPunct="1">
              <a:spcBef>
                <a:spcPct val="50000"/>
              </a:spcBef>
            </a:pPr>
            <a:r>
              <a:rPr lang="en-US" i="1" dirty="0" smtClean="0"/>
              <a:t>Presentation of basic theory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4 types of generations: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Repeating in near sequence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Shaped early in our lives a we experience same external events at similar developmental stages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By learning the patterns of past, we anticipate the future</a:t>
            </a:r>
          </a:p>
          <a:p>
            <a:pPr marL="693448" lvl="1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Biblically, history is a line, and a circle – a spiral</a:t>
            </a:r>
          </a:p>
          <a:p>
            <a:pPr marL="231149" indent="-231149" eaLnBrk="1" hangingPunct="1">
              <a:spcBef>
                <a:spcPct val="50000"/>
              </a:spcBef>
            </a:pPr>
            <a:endParaRPr lang="en-US" dirty="0" smtClean="0"/>
          </a:p>
          <a:p>
            <a:pPr marL="231149" indent="-231149" eaLnBrk="1" hangingPunct="1">
              <a:spcBef>
                <a:spcPct val="50000"/>
              </a:spcBef>
            </a:pPr>
            <a:r>
              <a:rPr lang="en-US" i="1" dirty="0" smtClean="0"/>
              <a:t>Standard disclaimer</a:t>
            </a:r>
          </a:p>
          <a:p>
            <a:pPr marL="231149" indent="-231149" eaLnBrk="1" hangingPunct="1">
              <a:spcBef>
                <a:spcPct val="50000"/>
              </a:spcBef>
              <a:buFontTx/>
              <a:buChar char="•"/>
            </a:pPr>
            <a:r>
              <a:rPr lang="en-US" i="1" dirty="0" smtClean="0"/>
              <a:t>No attempt to put people in boxes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Some will fit neatly, others not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Fun to see what ways this describes you and your family </a:t>
            </a:r>
          </a:p>
          <a:p>
            <a:pPr marL="231149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Explains groups of people, not individuals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r>
              <a:rPr lang="en-US" dirty="0" smtClean="0"/>
              <a:t>Sociology, history, not psychology</a:t>
            </a:r>
          </a:p>
          <a:p>
            <a:pPr marL="1155747" lvl="2" indent="-231149" eaLnBrk="1" hangingPunct="1">
              <a:spcBef>
                <a:spcPct val="50000"/>
              </a:spcBef>
              <a:buFontTx/>
              <a:buChar char="•"/>
            </a:pPr>
            <a:endParaRPr lang="en-US" dirty="0" smtClean="0"/>
          </a:p>
          <a:p>
            <a:pPr marL="231149" indent="-231149" eaLnBrk="1" hangingPunct="1">
              <a:spcBef>
                <a:spcPct val="50000"/>
              </a:spcBef>
            </a:pPr>
            <a:r>
              <a:rPr lang="en-US" dirty="0" smtClean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230621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46A1-06C4-45E5-88EF-E1FA0FBFC812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Upon their return, have each group present their own newsprint. -- </a:t>
            </a:r>
          </a:p>
          <a:p>
            <a:endParaRPr lang="en-US" smtClean="0"/>
          </a:p>
          <a:p>
            <a:r>
              <a:rPr lang="en-US" smtClean="0"/>
              <a:t>This slide can remain up the entirety of the group review …</a:t>
            </a:r>
          </a:p>
        </p:txBody>
      </p:sp>
    </p:spTree>
    <p:extLst>
      <p:ext uri="{BB962C8B-B14F-4D97-AF65-F5344CB8AC3E}">
        <p14:creationId xmlns:p14="http://schemas.microsoft.com/office/powerpoint/2010/main" val="390121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5CB66-D45E-43E1-9656-1284F68DD2D5}" type="slidenum">
              <a:rPr lang="en-US"/>
              <a:pPr/>
              <a:t>6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9ADE-B851-4B6C-BE7F-6E86CA1F11A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809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275F-1497-4A2D-87BA-BF3B2033DD0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98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778CE-CB67-4E7E-BD45-DBB2B539445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5227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E50A-52CC-4149-9C06-9E6D7A8EAAB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773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153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8DD6F-75B0-4169-BB42-C642F5CAD1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353D3-DB4E-4D14-A1DE-6D25C528F4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54CE1-395E-43AC-BD97-6D2B9E1745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70DE8-2B12-4FA7-A920-F00054DD56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5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826B3-690B-4ACF-8A4C-A96B355B9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67534-ADC7-4DBA-9F00-D2688AD954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6272-AC5C-4E5A-983F-CEF15AD45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9575-206A-4F43-97F6-EAC7273E8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BB721-1BD7-4EB6-9964-E432CA8F3D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44E9B-CB26-482C-92E6-12862009E6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852F-2479-4445-BB96-7B73D72E17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0000"/>
                <a:lumOff val="40000"/>
              </a:schemeClr>
            </a:gs>
            <a:gs pos="18000">
              <a:schemeClr val="bg1">
                <a:lumMod val="0"/>
                <a:lumOff val="100000"/>
                <a:alpha val="67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293FDC-A8B9-4FA9-B437-03C3FCEE0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35FF8-A0FF-4AC0-B1B2-92C2B5B9960F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4028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ZapfHumnst Dm BT" pitchFamily="34" charset="0"/>
              </a:rPr>
              <a:t>GENEROSITY</a:t>
            </a:r>
            <a:r>
              <a:rPr lang="en-US" sz="5400" b="1" dirty="0">
                <a:solidFill>
                  <a:srgbClr val="4891DC"/>
                </a:solidFill>
                <a:latin typeface="ZapfHumnst Dm BT" pitchFamily="34" charset="0"/>
              </a:rPr>
              <a:t/>
            </a:r>
            <a:br>
              <a:rPr lang="en-US" sz="5400" b="1" dirty="0">
                <a:solidFill>
                  <a:srgbClr val="4891DC"/>
                </a:solidFill>
                <a:latin typeface="ZapfHumnst Dm BT" pitchFamily="34" charset="0"/>
              </a:rPr>
            </a:br>
            <a:r>
              <a:rPr lang="en-US" sz="6500" b="1" dirty="0" smtClean="0">
                <a:solidFill>
                  <a:srgbClr val="4891DC"/>
                </a:solidFill>
                <a:latin typeface="ZapfHumnst Dm BT" pitchFamily="34" charset="0"/>
              </a:rPr>
              <a:t>No More </a:t>
            </a:r>
            <a:br>
              <a:rPr lang="en-US" sz="6500" b="1" dirty="0" smtClean="0">
                <a:solidFill>
                  <a:srgbClr val="4891DC"/>
                </a:solidFill>
                <a:latin typeface="ZapfHumnst Dm BT" pitchFamily="34" charset="0"/>
              </a:rPr>
            </a:br>
            <a:r>
              <a:rPr lang="en-US" sz="6500" b="1" dirty="0" smtClean="0">
                <a:solidFill>
                  <a:srgbClr val="4891DC"/>
                </a:solidFill>
                <a:latin typeface="ZapfHumnst Dm BT" pitchFamily="34" charset="0"/>
              </a:rPr>
              <a:t>One-Size-Fits-All</a:t>
            </a:r>
            <a:endParaRPr lang="en-US" sz="6500" b="1" dirty="0">
              <a:solidFill>
                <a:srgbClr val="4891DC"/>
              </a:solidFill>
              <a:latin typeface="ZapfHumnst Dm BT" pitchFamily="34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914400" y="5476875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latin typeface="ZapfHumnst Dm BT" pitchFamily="34" charset="0"/>
              </a:rPr>
              <a:t>The Rev. Karl </a:t>
            </a:r>
            <a:r>
              <a:rPr lang="en-US" b="1" dirty="0">
                <a:latin typeface="ZapfHumnst Dm BT" pitchFamily="34" charset="0"/>
              </a:rPr>
              <a:t>Travis</a:t>
            </a:r>
          </a:p>
          <a:p>
            <a:pPr algn="r"/>
            <a:r>
              <a:rPr lang="en-US" dirty="0">
                <a:latin typeface="ZapfHumnst Dm BT" pitchFamily="34" charset="0"/>
              </a:rPr>
              <a:t>Pastor, First Presbyterian Church</a:t>
            </a:r>
          </a:p>
          <a:p>
            <a:pPr algn="r"/>
            <a:r>
              <a:rPr lang="en-US" dirty="0">
                <a:latin typeface="ZapfHumnst Dm BT" pitchFamily="34" charset="0"/>
              </a:rPr>
              <a:t>Fort Worth, TX</a:t>
            </a:r>
          </a:p>
        </p:txBody>
      </p:sp>
      <p:pic>
        <p:nvPicPr>
          <p:cNvPr id="7" name="Picture 6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5899"/>
            <a:ext cx="4128323" cy="206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http://activerain.trulia.com/image_store/uploads/1/9/7/8/0/ar1319745154087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77">
            <a:off x="6176064" y="3326946"/>
            <a:ext cx="2238078" cy="175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/>
          <a:stretch/>
        </p:blipFill>
        <p:spPr>
          <a:xfrm rot="21367201">
            <a:off x="671919" y="3395648"/>
            <a:ext cx="1861833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319441" y="1413428"/>
            <a:ext cx="6457793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900" dirty="0">
                <a:cs typeface="Times New Roman" pitchFamily="18" charset="0"/>
              </a:rPr>
              <a:t>Attitude Toward </a:t>
            </a:r>
            <a:r>
              <a:rPr lang="en-US" sz="2900" dirty="0" smtClean="0">
                <a:cs typeface="Times New Roman" pitchFamily="18" charset="0"/>
              </a:rPr>
              <a:t>the Institutional Church</a:t>
            </a:r>
            <a:endParaRPr lang="en-US" sz="2900" dirty="0">
              <a:cs typeface="Times New Roman" pitchFamily="18" charset="0"/>
            </a:endParaRPr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228600" y="2185410"/>
            <a:ext cx="6735259" cy="535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High level of trust and </a:t>
            </a:r>
            <a:r>
              <a:rPr lang="en-US" sz="2900" dirty="0" smtClean="0">
                <a:cs typeface="Times New Roman" pitchFamily="18" charset="0"/>
              </a:rPr>
              <a:t/>
            </a:r>
            <a:br>
              <a:rPr lang="en-US" sz="2900" dirty="0" smtClean="0">
                <a:cs typeface="Times New Roman" pitchFamily="18" charset="0"/>
              </a:rPr>
            </a:br>
            <a:r>
              <a:rPr lang="en-US" sz="2900" dirty="0" smtClean="0">
                <a:cs typeface="Times New Roman" pitchFamily="18" charset="0"/>
              </a:rPr>
              <a:t>participation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 smtClean="0">
                <a:cs typeface="Times New Roman" pitchFamily="18" charset="0"/>
              </a:rPr>
              <a:t>Church mirrored, and </a:t>
            </a:r>
            <a:br>
              <a:rPr lang="en-US" sz="2900" dirty="0" smtClean="0">
                <a:cs typeface="Times New Roman" pitchFamily="18" charset="0"/>
              </a:rPr>
            </a:br>
            <a:r>
              <a:rPr lang="en-US" sz="2900" dirty="0" smtClean="0">
                <a:cs typeface="Times New Roman" pitchFamily="18" charset="0"/>
              </a:rPr>
              <a:t>symbolized, the established</a:t>
            </a:r>
            <a:br>
              <a:rPr lang="en-US" sz="2900" dirty="0" smtClean="0">
                <a:cs typeface="Times New Roman" pitchFamily="18" charset="0"/>
              </a:rPr>
            </a:br>
            <a:r>
              <a:rPr lang="en-US" sz="2900" dirty="0" smtClean="0">
                <a:cs typeface="Times New Roman" pitchFamily="18" charset="0"/>
              </a:rPr>
              <a:t>order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Church is repository of </a:t>
            </a:r>
            <a:r>
              <a:rPr lang="en-US" sz="2900" dirty="0" smtClean="0">
                <a:cs typeface="Times New Roman" pitchFamily="18" charset="0"/>
              </a:rPr>
              <a:t/>
            </a:r>
            <a:br>
              <a:rPr lang="en-US" sz="2900" dirty="0" smtClean="0">
                <a:cs typeface="Times New Roman" pitchFamily="18" charset="0"/>
              </a:rPr>
            </a:br>
            <a:r>
              <a:rPr lang="en-US" sz="2900" dirty="0" smtClean="0">
                <a:cs typeface="Times New Roman" pitchFamily="18" charset="0"/>
              </a:rPr>
              <a:t>inherited </a:t>
            </a:r>
            <a:r>
              <a:rPr lang="en-US" sz="2900" dirty="0">
                <a:cs typeface="Times New Roman" pitchFamily="18" charset="0"/>
              </a:rPr>
              <a:t>faith, entrance into </a:t>
            </a:r>
            <a:r>
              <a:rPr lang="en-US" sz="2900" dirty="0" smtClean="0">
                <a:cs typeface="Times New Roman" pitchFamily="18" charset="0"/>
              </a:rPr>
              <a:t/>
            </a:r>
            <a:br>
              <a:rPr lang="en-US" sz="2900" dirty="0" smtClean="0">
                <a:cs typeface="Times New Roman" pitchFamily="18" charset="0"/>
              </a:rPr>
            </a:br>
            <a:r>
              <a:rPr lang="en-US" sz="2900" dirty="0" smtClean="0">
                <a:cs typeface="Times New Roman" pitchFamily="18" charset="0"/>
              </a:rPr>
              <a:t>social </a:t>
            </a:r>
            <a:r>
              <a:rPr lang="en-US" sz="2900" dirty="0">
                <a:cs typeface="Times New Roman" pitchFamily="18" charset="0"/>
              </a:rPr>
              <a:t>belonging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Yet, in later years, the church </a:t>
            </a:r>
            <a:br>
              <a:rPr lang="en-US" sz="2900" dirty="0">
                <a:cs typeface="Times New Roman" pitchFamily="18" charset="0"/>
              </a:rPr>
            </a:br>
            <a:r>
              <a:rPr lang="en-US" sz="2900" dirty="0">
                <a:cs typeface="Times New Roman" pitchFamily="18" charset="0"/>
              </a:rPr>
              <a:t>was not above </a:t>
            </a:r>
            <a:r>
              <a:rPr lang="en-US" sz="2900" dirty="0" smtClean="0">
                <a:cs typeface="Times New Roman" pitchFamily="18" charset="0"/>
              </a:rPr>
              <a:t>critique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endParaRPr lang="en-US" sz="2900" dirty="0" smtClean="0">
              <a:solidFill>
                <a:schemeClr val="hlink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endParaRPr lang="en-US" sz="2900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891DC"/>
                </a:solidFill>
              </a:rPr>
              <a:t>GI and Silent Generations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/>
          <a:stretch/>
        </p:blipFill>
        <p:spPr>
          <a:xfrm>
            <a:off x="6081961" y="2667000"/>
            <a:ext cx="2681039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58800" y="1665288"/>
            <a:ext cx="82296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</a:pPr>
            <a:endParaRPr lang="en-US" sz="3300">
              <a:solidFill>
                <a:schemeClr val="hlink"/>
              </a:solidFill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" y="1600200"/>
            <a:ext cx="8026400" cy="2277547"/>
            <a:chOff x="762000" y="1600200"/>
            <a:chExt cx="8026400" cy="2276788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762000" y="1600200"/>
              <a:ext cx="8026400" cy="227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ts val="1200"/>
                </a:spcAft>
                <a:buClr>
                  <a:schemeClr val="hlink"/>
                </a:buClr>
              </a:pPr>
              <a:r>
                <a:rPr lang="en-US" sz="3300" dirty="0">
                  <a:cs typeface="Times New Roman" pitchFamily="18" charset="0"/>
                </a:rPr>
                <a:t>Boomer Attitude Toward Institutional </a:t>
              </a:r>
              <a:r>
                <a:rPr lang="en-US" sz="3300" dirty="0" smtClean="0">
                  <a:cs typeface="Times New Roman" pitchFamily="18" charset="0"/>
                </a:rPr>
                <a:t>Church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en-US" sz="3300" dirty="0">
                <a:cs typeface="Times New Roman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en-US" sz="3300" dirty="0">
                <a:cs typeface="Times New Roman" pitchFamily="18" charset="0"/>
              </a:endParaRPr>
            </a:p>
          </p:txBody>
        </p:sp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802854" y="2725094"/>
              <a:ext cx="6477000" cy="551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300" dirty="0">
                  <a:cs typeface="Times New Roman" pitchFamily="18" charset="0"/>
                </a:rPr>
                <a:t>Distrust, if not disgust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5813" y="3330575"/>
            <a:ext cx="76962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Skeptical of stewardship </a:t>
            </a:r>
            <a:r>
              <a:rPr lang="en-US" sz="3300" dirty="0" smtClean="0">
                <a:cs typeface="Times New Roman" pitchFamily="18" charset="0"/>
              </a:rPr>
              <a:t>is presented </a:t>
            </a:r>
            <a:r>
              <a:rPr lang="en-US" sz="3300" dirty="0">
                <a:cs typeface="Times New Roman" pitchFamily="18" charset="0"/>
              </a:rPr>
              <a:t>about the institution’s health.  Money does not follow </a:t>
            </a:r>
            <a:r>
              <a:rPr lang="en-US" sz="3300" dirty="0" smtClean="0">
                <a:cs typeface="Times New Roman" pitchFamily="18" charset="0"/>
              </a:rPr>
              <a:t>mission </a:t>
            </a:r>
            <a:r>
              <a:rPr lang="en-US" sz="3300" dirty="0">
                <a:cs typeface="Times New Roman" pitchFamily="18" charset="0"/>
              </a:rPr>
              <a:t>for Boomers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02854" y="4856348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Hold little denominational </a:t>
            </a:r>
            <a:br>
              <a:rPr lang="en-US" sz="3300" dirty="0">
                <a:cs typeface="Times New Roman" pitchFamily="18" charset="0"/>
              </a:rPr>
            </a:br>
            <a:r>
              <a:rPr lang="en-US" sz="3300" i="1" dirty="0">
                <a:cs typeface="Times New Roman" pitchFamily="18" charset="0"/>
              </a:rPr>
              <a:t>loyalty</a:t>
            </a:r>
            <a:endParaRPr lang="en-US" sz="3300" dirty="0"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5800" y="1676400"/>
            <a:ext cx="7848592" cy="1235075"/>
            <a:chOff x="685800" y="1676400"/>
            <a:chExt cx="7848600" cy="1235181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685800" y="1676400"/>
              <a:ext cx="7561245" cy="549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en-US" sz="3300" dirty="0">
                  <a:cs typeface="Times New Roman" pitchFamily="18" charset="0"/>
                </a:rPr>
                <a:t>13er Attitude Toward Institutional Church</a:t>
              </a:r>
            </a:p>
          </p:txBody>
        </p:sp>
        <p:sp>
          <p:nvSpPr>
            <p:cNvPr id="11272" name="Rectangle 5"/>
            <p:cNvSpPr>
              <a:spLocks noChangeArrowheads="1"/>
            </p:cNvSpPr>
            <p:nvPr/>
          </p:nvSpPr>
          <p:spPr bwMode="auto">
            <a:xfrm>
              <a:off x="914400" y="2362200"/>
              <a:ext cx="7620000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300" dirty="0">
                  <a:cs typeface="Times New Roman" pitchFamily="18" charset="0"/>
                </a:rPr>
                <a:t>Not constitutionally anti-institutional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8363" y="3192463"/>
            <a:ext cx="8275637" cy="14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5338" lvl="1" indent="-338138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Will trust a congregation if it “works,”</a:t>
            </a:r>
            <a:br>
              <a:rPr lang="en-US" sz="3300" dirty="0">
                <a:cs typeface="Times New Roman" pitchFamily="18" charset="0"/>
              </a:rPr>
            </a:br>
            <a:r>
              <a:rPr lang="en-US" sz="3300" dirty="0">
                <a:cs typeface="Times New Roman" pitchFamily="18" charset="0"/>
              </a:rPr>
              <a:t>i.e. does what it says it’s going to, </a:t>
            </a:r>
            <a:r>
              <a:rPr lang="en-US" sz="3300" dirty="0" smtClean="0">
                <a:cs typeface="Times New Roman" pitchFamily="18" charset="0"/>
              </a:rPr>
              <a:t/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and tells </a:t>
            </a:r>
            <a:r>
              <a:rPr lang="en-US" sz="3300" dirty="0">
                <a:cs typeface="Times New Roman" pitchFamily="18" charset="0"/>
              </a:rPr>
              <a:t>the truth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6613" y="4811713"/>
            <a:ext cx="8458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Looking for </a:t>
            </a:r>
            <a:r>
              <a:rPr lang="en-US" sz="3300" dirty="0" smtClean="0">
                <a:cs typeface="Times New Roman" pitchFamily="18" charset="0"/>
              </a:rPr>
              <a:t>a community</a:t>
            </a:r>
            <a:r>
              <a:rPr lang="en-US" sz="3300" dirty="0">
                <a:cs typeface="Times New Roman" pitchFamily="18" charset="0"/>
              </a:rPr>
              <a:t>, </a:t>
            </a:r>
            <a:br>
              <a:rPr lang="en-US" sz="3300" dirty="0">
                <a:cs typeface="Times New Roman" pitchFamily="18" charset="0"/>
              </a:rPr>
            </a:br>
            <a:r>
              <a:rPr lang="en-US" sz="3300" dirty="0">
                <a:cs typeface="Times New Roman" pitchFamily="18" charset="0"/>
              </a:rPr>
              <a:t>not church, in which to </a:t>
            </a:r>
            <a:br>
              <a:rPr lang="en-US" sz="3300" dirty="0">
                <a:cs typeface="Times New Roman" pitchFamily="18" charset="0"/>
              </a:rPr>
            </a:br>
            <a:r>
              <a:rPr lang="en-US" sz="3300" dirty="0">
                <a:cs typeface="Times New Roman" pitchFamily="18" charset="0"/>
              </a:rPr>
              <a:t>practice spiritual disciplines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601200" y="1905000"/>
            <a:ext cx="8229600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2741613" algn="l"/>
              </a:tabLst>
            </a:pPr>
            <a:endParaRPr lang="en-US" sz="3700" i="1">
              <a:solidFill>
                <a:schemeClr val="hlink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2741613" algn="l"/>
              </a:tabLst>
            </a:pPr>
            <a:endParaRPr lang="en-US" sz="3700">
              <a:solidFill>
                <a:schemeClr val="hlink"/>
              </a:solidFill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2741613" algn="l"/>
              </a:tabLst>
            </a:pPr>
            <a:endParaRPr lang="en-US" sz="290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8487" y="1774881"/>
            <a:ext cx="5014913" cy="1103610"/>
            <a:chOff x="990600" y="1676400"/>
            <a:chExt cx="5014875" cy="1103558"/>
          </a:xfrm>
        </p:grpSpPr>
        <p:sp>
          <p:nvSpPr>
            <p:cNvPr id="4106" name="Rectangle 4"/>
            <p:cNvSpPr>
              <a:spLocks noChangeArrowheads="1"/>
            </p:cNvSpPr>
            <p:nvPr/>
          </p:nvSpPr>
          <p:spPr bwMode="auto">
            <a:xfrm>
              <a:off x="990600" y="1676400"/>
              <a:ext cx="5014875" cy="49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tabLst>
                  <a:tab pos="2741613" algn="l"/>
                </a:tabLst>
              </a:pPr>
              <a:r>
                <a:rPr lang="en-US" sz="2900" dirty="0">
                  <a:cs typeface="Times New Roman" pitchFamily="18" charset="0"/>
                </a:rPr>
                <a:t>Meaning of Money</a:t>
              </a:r>
            </a:p>
          </p:txBody>
        </p:sp>
        <p:sp>
          <p:nvSpPr>
            <p:cNvPr id="4107" name="Rectangle 5"/>
            <p:cNvSpPr>
              <a:spLocks noChangeArrowheads="1"/>
            </p:cNvSpPr>
            <p:nvPr/>
          </p:nvSpPr>
          <p:spPr bwMode="auto">
            <a:xfrm>
              <a:off x="1244925" y="2286000"/>
              <a:ext cx="4125137" cy="49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  <a:tabLst>
                  <a:tab pos="2741613" algn="l"/>
                </a:tabLst>
              </a:pPr>
              <a:r>
                <a:rPr lang="en-US" sz="2900" dirty="0">
                  <a:cs typeface="Times New Roman" pitchFamily="18" charset="0"/>
                </a:rPr>
                <a:t>money =	</a:t>
              </a:r>
              <a:r>
                <a:rPr lang="en-US" sz="2900" i="1" dirty="0">
                  <a:cs typeface="Times New Roman" pitchFamily="18" charset="0"/>
                </a:rPr>
                <a:t>security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3400" y="3040119"/>
            <a:ext cx="4466202" cy="1072408"/>
            <a:chOff x="926275" y="2941125"/>
            <a:chExt cx="4465908" cy="1073332"/>
          </a:xfrm>
        </p:grpSpPr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926275" y="2941125"/>
              <a:ext cx="3812011" cy="4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tabLst>
                  <a:tab pos="2741613" algn="l"/>
                </a:tabLst>
              </a:pPr>
              <a:r>
                <a:rPr lang="en-US" sz="2900" dirty="0">
                  <a:cs typeface="Times New Roman" pitchFamily="18" charset="0"/>
                </a:rPr>
                <a:t>Stewardship Descriptor</a:t>
              </a:r>
            </a:p>
          </p:txBody>
        </p:sp>
        <p:sp>
          <p:nvSpPr>
            <p:cNvPr id="4105" name="Rectangle 7"/>
            <p:cNvSpPr>
              <a:spLocks noChangeArrowheads="1"/>
            </p:cNvSpPr>
            <p:nvPr/>
          </p:nvSpPr>
          <p:spPr bwMode="auto">
            <a:xfrm>
              <a:off x="1219200" y="3520050"/>
              <a:ext cx="4172983" cy="4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  <a:tabLst>
                  <a:tab pos="2741613" algn="l"/>
                </a:tabLst>
              </a:pPr>
              <a:r>
                <a:rPr lang="en-US" sz="2900" dirty="0">
                  <a:cs typeface="Times New Roman" pitchFamily="18" charset="0"/>
                </a:rPr>
                <a:t>GIs: 	</a:t>
              </a:r>
              <a:r>
                <a:rPr lang="en-US" sz="2900" i="1" dirty="0">
                  <a:cs typeface="Times New Roman" pitchFamily="18" charset="0"/>
                </a:rPr>
                <a:t>sacrifice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71525" y="4170419"/>
            <a:ext cx="6096000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  <a:tabLst>
                <a:tab pos="2741613" algn="l"/>
              </a:tabLst>
            </a:pPr>
            <a:r>
              <a:rPr lang="en-US" sz="2900" dirty="0">
                <a:cs typeface="Times New Roman" pitchFamily="18" charset="0"/>
              </a:rPr>
              <a:t>Silents: 	</a:t>
            </a:r>
            <a:r>
              <a:rPr lang="en-US" sz="2900" i="1" dirty="0">
                <a:cs typeface="Times New Roman" pitchFamily="18" charset="0"/>
              </a:rPr>
              <a:t>commitment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9912" y="4805419"/>
            <a:ext cx="3827907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tabLst>
                <a:tab pos="2741613" algn="l"/>
              </a:tabLst>
            </a:pPr>
            <a:r>
              <a:rPr lang="en-US" sz="2900" dirty="0">
                <a:cs typeface="Times New Roman" pitchFamily="18" charset="0"/>
              </a:rPr>
              <a:t>Money F</a:t>
            </a:r>
            <a:r>
              <a:rPr lang="en-US" sz="2900" dirty="0" smtClean="0">
                <a:cs typeface="Times New Roman" pitchFamily="18" charset="0"/>
              </a:rPr>
              <a:t>ollows Mission</a:t>
            </a:r>
            <a:endParaRPr lang="en-US" sz="2900" dirty="0"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891DC"/>
                </a:solidFill>
              </a:rPr>
              <a:t>GI and Silent Generations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6" r="21903"/>
          <a:stretch/>
        </p:blipFill>
        <p:spPr>
          <a:xfrm rot="21332994">
            <a:off x="5973593" y="1970191"/>
            <a:ext cx="2526458" cy="342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01688" y="1752600"/>
            <a:ext cx="6284912" cy="1209675"/>
            <a:chOff x="801600" y="1752600"/>
            <a:chExt cx="6285000" cy="1209431"/>
          </a:xfrm>
        </p:grpSpPr>
        <p:sp>
          <p:nvSpPr>
            <p:cNvPr id="12298" name="Rectangle 4"/>
            <p:cNvSpPr>
              <a:spLocks noChangeArrowheads="1"/>
            </p:cNvSpPr>
            <p:nvPr/>
          </p:nvSpPr>
          <p:spPr bwMode="auto">
            <a:xfrm>
              <a:off x="838200" y="1752600"/>
              <a:ext cx="6248400" cy="60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tabLst>
                  <a:tab pos="3089275" algn="l"/>
                </a:tabLst>
              </a:pPr>
              <a:r>
                <a:rPr lang="en-US" sz="3700" dirty="0">
                  <a:cs typeface="Times New Roman" pitchFamily="18" charset="0"/>
                </a:rPr>
                <a:t>Meaning of Money</a:t>
              </a:r>
            </a:p>
          </p:txBody>
        </p:sp>
        <p:sp>
          <p:nvSpPr>
            <p:cNvPr id="12299" name="Rectangle 5"/>
            <p:cNvSpPr>
              <a:spLocks noChangeArrowheads="1"/>
            </p:cNvSpPr>
            <p:nvPr/>
          </p:nvSpPr>
          <p:spPr bwMode="auto">
            <a:xfrm>
              <a:off x="801600" y="2357250"/>
              <a:ext cx="4075155" cy="60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50000"/>
                </a:spcBef>
                <a:buClr>
                  <a:srgbClr val="4891DC"/>
                </a:buClr>
                <a:buFont typeface="Wingdings" pitchFamily="2" charset="2"/>
                <a:buChar char="ü"/>
                <a:tabLst>
                  <a:tab pos="3089275" algn="l"/>
                </a:tabLst>
              </a:pPr>
              <a:r>
                <a:rPr lang="en-US" sz="3700" dirty="0">
                  <a:cs typeface="Times New Roman" pitchFamily="18" charset="0"/>
                </a:rPr>
                <a:t>Money  = 	</a:t>
              </a:r>
              <a:r>
                <a:rPr lang="en-US" sz="3700" i="1" dirty="0">
                  <a:cs typeface="Times New Roman" pitchFamily="18" charset="0"/>
                </a:rPr>
                <a:t>tool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0888" y="3132138"/>
            <a:ext cx="7086600" cy="1228725"/>
            <a:chOff x="751125" y="3131754"/>
            <a:chExt cx="7086600" cy="1228882"/>
          </a:xfrm>
        </p:grpSpPr>
        <p:sp>
          <p:nvSpPr>
            <p:cNvPr id="12296" name="Rectangle 6"/>
            <p:cNvSpPr>
              <a:spLocks noChangeArrowheads="1"/>
            </p:cNvSpPr>
            <p:nvPr/>
          </p:nvSpPr>
          <p:spPr bwMode="auto">
            <a:xfrm>
              <a:off x="751125" y="3131754"/>
              <a:ext cx="7086600" cy="60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tabLst>
                  <a:tab pos="3089275" algn="l"/>
                </a:tabLst>
              </a:pPr>
              <a:r>
                <a:rPr lang="en-US" sz="3700" dirty="0">
                  <a:cs typeface="Times New Roman" pitchFamily="18" charset="0"/>
                </a:rPr>
                <a:t>Stewardship Descriptor</a:t>
              </a:r>
            </a:p>
          </p:txBody>
        </p:sp>
        <p:sp>
          <p:nvSpPr>
            <p:cNvPr id="12297" name="Rectangle 7"/>
            <p:cNvSpPr>
              <a:spLocks noChangeArrowheads="1"/>
            </p:cNvSpPr>
            <p:nvPr/>
          </p:nvSpPr>
          <p:spPr bwMode="auto">
            <a:xfrm>
              <a:off x="751125" y="3755855"/>
              <a:ext cx="5943600" cy="604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50000"/>
                </a:spcBef>
                <a:buClr>
                  <a:srgbClr val="4891DC"/>
                </a:buClr>
                <a:buFont typeface="Wingdings" pitchFamily="2" charset="2"/>
                <a:buChar char="ü"/>
                <a:tabLst>
                  <a:tab pos="3089275" algn="l"/>
                </a:tabLst>
              </a:pPr>
              <a:r>
                <a:rPr lang="en-US" sz="3700" dirty="0">
                  <a:cs typeface="Times New Roman" pitchFamily="18" charset="0"/>
                </a:rPr>
                <a:t>Boomers: 	</a:t>
              </a:r>
              <a:r>
                <a:rPr lang="en-US" sz="3700" i="1" dirty="0">
                  <a:cs typeface="Times New Roman" pitchFamily="18" charset="0"/>
                </a:rPr>
                <a:t>distrust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7550" y="4408488"/>
            <a:ext cx="6096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  <a:tabLst>
                <a:tab pos="3089275" algn="l"/>
              </a:tabLst>
            </a:pPr>
            <a:r>
              <a:rPr lang="en-US" sz="3700" dirty="0">
                <a:cs typeface="Times New Roman" pitchFamily="18" charset="0"/>
              </a:rPr>
              <a:t>13ers: 	</a:t>
            </a:r>
            <a:r>
              <a:rPr lang="en-US" sz="3700" i="1" dirty="0">
                <a:cs typeface="Times New Roman" pitchFamily="18" charset="0"/>
              </a:rPr>
              <a:t>ignorance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2163" y="5289550"/>
            <a:ext cx="7772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tabLst>
                <a:tab pos="3089275" algn="l"/>
              </a:tabLst>
            </a:pPr>
            <a:r>
              <a:rPr lang="en-US" sz="3700" dirty="0">
                <a:cs typeface="Times New Roman" pitchFamily="18" charset="0"/>
              </a:rPr>
              <a:t>Mission </a:t>
            </a:r>
            <a:r>
              <a:rPr lang="en-US" sz="3700" dirty="0" smtClean="0">
                <a:cs typeface="Times New Roman" pitchFamily="18" charset="0"/>
              </a:rPr>
              <a:t>Follows Money</a:t>
            </a:r>
            <a:endParaRPr lang="en-US" sz="3700" dirty="0"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  <p:pic>
        <p:nvPicPr>
          <p:cNvPr id="11" name="Picture 2" descr="http://cdn.business2community.com/wp-content/uploads/2013/04/Baby-Boo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r="16744"/>
          <a:stretch/>
        </p:blipFill>
        <p:spPr bwMode="auto">
          <a:xfrm rot="207451">
            <a:off x="6391327" y="1314606"/>
            <a:ext cx="2100497" cy="247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http://christianstandard.com/wp-content/uploads/2012/04/13_chromey_genX_J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7020439" y="3667963"/>
            <a:ext cx="1806182" cy="235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1463040"/>
            <a:ext cx="9067800" cy="1662018"/>
            <a:chOff x="609600" y="1600200"/>
            <a:chExt cx="9067800" cy="1662428"/>
          </a:xfrm>
        </p:grpSpPr>
        <p:sp>
          <p:nvSpPr>
            <p:cNvPr id="13320" name="Rectangle 4"/>
            <p:cNvSpPr>
              <a:spLocks noChangeArrowheads="1"/>
            </p:cNvSpPr>
            <p:nvPr/>
          </p:nvSpPr>
          <p:spPr bwMode="auto">
            <a:xfrm>
              <a:off x="609600" y="1600200"/>
              <a:ext cx="9067800" cy="923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</a:pPr>
              <a:r>
                <a:rPr lang="en-US" sz="3000" dirty="0">
                  <a:cs typeface="Times New Roman" pitchFamily="18" charset="0"/>
                </a:rPr>
                <a:t>Making Faithful Boomer &amp; </a:t>
              </a:r>
              <a:r>
                <a:rPr lang="en-US" sz="3000" dirty="0" smtClean="0">
                  <a:cs typeface="Times New Roman" pitchFamily="18" charset="0"/>
                </a:rPr>
                <a:t/>
              </a:r>
              <a:br>
                <a:rPr lang="en-US" sz="3000" dirty="0" smtClean="0">
                  <a:cs typeface="Times New Roman" pitchFamily="18" charset="0"/>
                </a:rPr>
              </a:br>
              <a:r>
                <a:rPr lang="en-US" sz="3000" dirty="0" smtClean="0">
                  <a:cs typeface="Times New Roman" pitchFamily="18" charset="0"/>
                </a:rPr>
                <a:t>13er Stewards </a:t>
              </a:r>
              <a:r>
                <a:rPr lang="en-US" sz="3000" dirty="0"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3321" name="Rectangle 5"/>
            <p:cNvSpPr>
              <a:spLocks noChangeArrowheads="1"/>
            </p:cNvSpPr>
            <p:nvPr/>
          </p:nvSpPr>
          <p:spPr bwMode="auto">
            <a:xfrm>
              <a:off x="619125" y="2754672"/>
              <a:ext cx="2462534" cy="50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5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000" dirty="0">
                  <a:cs typeface="Times New Roman" pitchFamily="18" charset="0"/>
                </a:rPr>
                <a:t>Earn trust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4325" y="3276796"/>
            <a:ext cx="7315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000" dirty="0">
                <a:cs typeface="Times New Roman" pitchFamily="18" charset="0"/>
              </a:rPr>
              <a:t>Provide </a:t>
            </a:r>
            <a:r>
              <a:rPr lang="en-US" sz="3000" i="1" dirty="0">
                <a:cs typeface="Times New Roman" pitchFamily="18" charset="0"/>
              </a:rPr>
              <a:t>control</a:t>
            </a:r>
            <a:r>
              <a:rPr lang="en-US" sz="3000" dirty="0">
                <a:cs typeface="Times New Roman" pitchFamily="18" charset="0"/>
              </a:rPr>
              <a:t> in giving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4325" y="3936365"/>
            <a:ext cx="7696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000" dirty="0">
                <a:cs typeface="Times New Roman" pitchFamily="18" charset="0"/>
              </a:rPr>
              <a:t>Provide </a:t>
            </a:r>
            <a:r>
              <a:rPr lang="en-US" sz="3000" i="1" dirty="0">
                <a:cs typeface="Times New Roman" pitchFamily="18" charset="0"/>
              </a:rPr>
              <a:t>choice</a:t>
            </a:r>
            <a:r>
              <a:rPr lang="en-US" sz="3000" dirty="0">
                <a:cs typeface="Times New Roman" pitchFamily="18" charset="0"/>
              </a:rPr>
              <a:t> in giving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04800" y="4595934"/>
            <a:ext cx="922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5338" lvl="1" indent="-338138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000" dirty="0">
                <a:cs typeface="Times New Roman" pitchFamily="18" charset="0"/>
              </a:rPr>
              <a:t>Educate: many Boomers </a:t>
            </a:r>
            <a:br>
              <a:rPr lang="en-US" sz="3000" dirty="0">
                <a:cs typeface="Times New Roman" pitchFamily="18" charset="0"/>
              </a:rPr>
            </a:br>
            <a:r>
              <a:rPr lang="en-US" sz="3000" dirty="0">
                <a:cs typeface="Times New Roman" pitchFamily="18" charset="0"/>
              </a:rPr>
              <a:t>began faith journey in a time </a:t>
            </a:r>
            <a:br>
              <a:rPr lang="en-US" sz="3000" dirty="0">
                <a:cs typeface="Times New Roman" pitchFamily="18" charset="0"/>
              </a:rPr>
            </a:br>
            <a:r>
              <a:rPr lang="en-US" sz="3000" dirty="0">
                <a:cs typeface="Times New Roman" pitchFamily="18" charset="0"/>
              </a:rPr>
              <a:t>when our congregations didn’t </a:t>
            </a:r>
            <a:br>
              <a:rPr lang="en-US" sz="3000" dirty="0">
                <a:cs typeface="Times New Roman" pitchFamily="18" charset="0"/>
              </a:rPr>
            </a:br>
            <a:r>
              <a:rPr lang="en-US" sz="3000" dirty="0">
                <a:cs typeface="Times New Roman" pitchFamily="18" charset="0"/>
              </a:rPr>
              <a:t>teach stewardship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  <p:pic>
        <p:nvPicPr>
          <p:cNvPr id="11" name="Picture 2" descr="http://cdn.business2community.com/wp-content/uploads/2013/04/Baby-Boo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r="16744"/>
          <a:stretch/>
        </p:blipFill>
        <p:spPr bwMode="auto">
          <a:xfrm rot="207451">
            <a:off x="6391327" y="1314606"/>
            <a:ext cx="2100497" cy="247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http://christianstandard.com/wp-content/uploads/2012/04/13_chromey_genX_J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7020439" y="3667963"/>
            <a:ext cx="1806182" cy="235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612" y="1600200"/>
            <a:ext cx="8360232" cy="3538267"/>
            <a:chOff x="609600" y="1676400"/>
            <a:chExt cx="8360232" cy="3537067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762000" y="1676400"/>
              <a:ext cx="8077200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</a:pPr>
              <a:r>
                <a:rPr lang="en-US" sz="3300" dirty="0">
                  <a:cs typeface="Times New Roman" pitchFamily="18" charset="0"/>
                </a:rPr>
                <a:t>Making Faithful Boomer &amp; 13er </a:t>
              </a:r>
              <a:r>
                <a:rPr lang="en-US" sz="3300" dirty="0" smtClean="0">
                  <a:cs typeface="Times New Roman" pitchFamily="18" charset="0"/>
                </a:rPr>
                <a:t>Stewards </a:t>
              </a:r>
              <a:r>
                <a:rPr lang="en-US" sz="3300" dirty="0"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762000" y="2388297"/>
              <a:ext cx="7315200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5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300" dirty="0">
                  <a:cs typeface="Times New Roman" pitchFamily="18" charset="0"/>
                </a:rPr>
                <a:t>Reinterpret, </a:t>
              </a:r>
              <a:r>
                <a:rPr lang="en-US" sz="3300" dirty="0" smtClean="0">
                  <a:cs typeface="Times New Roman" pitchFamily="18" charset="0"/>
                </a:rPr>
                <a:t>reframe </a:t>
              </a:r>
              <a:r>
                <a:rPr lang="en-US" sz="3300" dirty="0">
                  <a:cs typeface="Times New Roman" pitchFamily="18" charset="0"/>
                </a:rPr>
                <a:t>stewardship </a:t>
              </a:r>
            </a:p>
          </p:txBody>
        </p:sp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609600" y="2958230"/>
              <a:ext cx="8360232" cy="225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428750" lvl="2" indent="-514350">
                <a:lnSpc>
                  <a:spcPct val="90000"/>
                </a:lnSpc>
                <a:spcBef>
                  <a:spcPct val="50000"/>
                </a:spcBef>
                <a:buClr>
                  <a:srgbClr val="4891DC"/>
                </a:buClr>
                <a:buFont typeface="Wingdings" pitchFamily="2" charset="2"/>
                <a:buAutoNum type="arabicPeriod"/>
              </a:pPr>
              <a:r>
                <a:rPr lang="en-US" sz="3300" dirty="0" smtClean="0">
                  <a:cs typeface="Times New Roman" pitchFamily="18" charset="0"/>
                </a:rPr>
                <a:t>Make it holistic.  Stewardship is a lifestyle.  </a:t>
              </a:r>
            </a:p>
            <a:p>
              <a:pPr marL="1428750" lvl="2" indent="-514350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Font typeface="Wingdings" pitchFamily="2" charset="2"/>
                <a:buAutoNum type="arabicPeriod"/>
              </a:pPr>
              <a:endParaRPr lang="en-US" sz="2900" dirty="0" smtClean="0">
                <a:solidFill>
                  <a:schemeClr val="hlink"/>
                </a:solidFill>
                <a:cs typeface="Times New Roman" pitchFamily="18" charset="0"/>
              </a:endParaRPr>
            </a:p>
            <a:p>
              <a:pPr lvl="2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US" sz="2900" dirty="0">
                <a:solidFill>
                  <a:schemeClr val="hlink"/>
                </a:solidFill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946571"/>
            <a:ext cx="83820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17625" lvl="2" indent="-403225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300" dirty="0" smtClean="0">
                <a:solidFill>
                  <a:srgbClr val="4891DC"/>
                </a:solidFill>
                <a:cs typeface="Times New Roman" pitchFamily="18" charset="0"/>
              </a:rPr>
              <a:t>2.  </a:t>
            </a:r>
            <a:r>
              <a:rPr lang="en-US" sz="3300" dirty="0" smtClean="0">
                <a:cs typeface="Times New Roman" pitchFamily="18" charset="0"/>
              </a:rPr>
              <a:t>It’s about individual’s need to give, </a:t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 NOT church’s need to receive.</a:t>
            </a:r>
            <a:endParaRPr lang="en-US" sz="3300" dirty="0"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5013522"/>
            <a:ext cx="8610600" cy="14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23988" lvl="2" indent="-509588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1423988" algn="l"/>
              </a:tabLst>
            </a:pPr>
            <a:r>
              <a:rPr lang="en-US" sz="3300" dirty="0">
                <a:solidFill>
                  <a:srgbClr val="4891DC"/>
                </a:solidFill>
                <a:cs typeface="Times New Roman" pitchFamily="18" charset="0"/>
              </a:rPr>
              <a:t>3. </a:t>
            </a:r>
            <a:r>
              <a:rPr lang="en-US" sz="3300" dirty="0">
                <a:cs typeface="Times New Roman" pitchFamily="18" charset="0"/>
              </a:rPr>
              <a:t>	</a:t>
            </a:r>
            <a:r>
              <a:rPr lang="en-US" sz="3300" dirty="0" smtClean="0">
                <a:cs typeface="Times New Roman" pitchFamily="18" charset="0"/>
              </a:rPr>
              <a:t>Stewardship is a </a:t>
            </a:r>
            <a:r>
              <a:rPr lang="en-US" sz="3300" dirty="0">
                <a:cs typeface="Times New Roman" pitchFamily="18" charset="0"/>
              </a:rPr>
              <a:t>spiritual discipline, </a:t>
            </a:r>
            <a:r>
              <a:rPr lang="en-US" sz="3300" dirty="0" smtClean="0">
                <a:cs typeface="Times New Roman" pitchFamily="18" charset="0"/>
              </a:rPr>
              <a:t/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alongside other disciplines: Bible study, worship, prayer, service.</a:t>
            </a:r>
            <a:endParaRPr lang="en-US" sz="3300" dirty="0"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76200" y="1431969"/>
            <a:ext cx="9067800" cy="2142381"/>
            <a:chOff x="341313" y="1508083"/>
            <a:chExt cx="9067800" cy="2143458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609600" y="1508083"/>
              <a:ext cx="8686800" cy="923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</a:pPr>
              <a:r>
                <a:rPr lang="en-US" sz="3000" dirty="0">
                  <a:cs typeface="Times New Roman" pitchFamily="18" charset="0"/>
                </a:rPr>
                <a:t>Making Faithful Boomer </a:t>
              </a:r>
              <a:r>
                <a:rPr lang="en-US" sz="3000" dirty="0" smtClean="0">
                  <a:cs typeface="Times New Roman" pitchFamily="18" charset="0"/>
                </a:rPr>
                <a:t>&amp;</a:t>
              </a:r>
              <a:br>
                <a:rPr lang="en-US" sz="3000" dirty="0" smtClean="0">
                  <a:cs typeface="Times New Roman" pitchFamily="18" charset="0"/>
                </a:rPr>
              </a:br>
              <a:r>
                <a:rPr lang="en-US" sz="3000" dirty="0" smtClean="0">
                  <a:cs typeface="Times New Roman" pitchFamily="18" charset="0"/>
                </a:rPr>
                <a:t>13er Stewards </a:t>
              </a:r>
              <a:r>
                <a:rPr lang="en-US" sz="3000" dirty="0"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341313" y="2727747"/>
              <a:ext cx="9067800" cy="923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5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000" dirty="0">
                  <a:cs typeface="Times New Roman" pitchFamily="18" charset="0"/>
                </a:rPr>
                <a:t>Challenge the </a:t>
              </a:r>
              <a:r>
                <a:rPr lang="en-US" sz="3000" dirty="0" smtClean="0">
                  <a:cs typeface="Times New Roman" pitchFamily="18" charset="0"/>
                </a:rPr>
                <a:t>conflation</a:t>
              </a:r>
              <a:br>
                <a:rPr lang="en-US" sz="3000" dirty="0" smtClean="0">
                  <a:cs typeface="Times New Roman" pitchFamily="18" charset="0"/>
                </a:rPr>
              </a:br>
              <a:r>
                <a:rPr lang="en-US" sz="3000" dirty="0" smtClean="0">
                  <a:cs typeface="Times New Roman" pitchFamily="18" charset="0"/>
                </a:rPr>
                <a:t>   of </a:t>
              </a:r>
              <a:r>
                <a:rPr lang="en-US" sz="3000" i="1" dirty="0">
                  <a:cs typeface="Times New Roman" pitchFamily="18" charset="0"/>
                </a:rPr>
                <a:t>want</a:t>
              </a:r>
              <a:r>
                <a:rPr lang="en-US" sz="3000" dirty="0">
                  <a:cs typeface="Times New Roman" pitchFamily="18" charset="0"/>
                </a:rPr>
                <a:t> and </a:t>
              </a:r>
              <a:r>
                <a:rPr lang="en-US" sz="3000" i="1" dirty="0" smtClean="0">
                  <a:cs typeface="Times New Roman" pitchFamily="18" charset="0"/>
                </a:rPr>
                <a:t>need</a:t>
              </a:r>
              <a:r>
                <a:rPr lang="en-US" sz="3000" dirty="0">
                  <a:cs typeface="Times New Roman" pitchFamily="18" charset="0"/>
                </a:rPr>
                <a:t>.</a:t>
              </a:r>
              <a:endParaRPr lang="en-US" sz="3000" i="1" dirty="0"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52400" y="3766572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98513" lvl="1" indent="-341313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000" dirty="0">
                <a:cs typeface="Times New Roman" pitchFamily="18" charset="0"/>
              </a:rPr>
              <a:t>Model </a:t>
            </a:r>
            <a:r>
              <a:rPr lang="en-US" sz="3000" i="1" dirty="0">
                <a:cs typeface="Times New Roman" pitchFamily="18" charset="0"/>
              </a:rPr>
              <a:t>sacrifice</a:t>
            </a:r>
            <a:r>
              <a:rPr lang="en-US" sz="3000" dirty="0">
                <a:cs typeface="Times New Roman" pitchFamily="18" charset="0"/>
              </a:rPr>
              <a:t>.  The </a:t>
            </a:r>
            <a:r>
              <a:rPr lang="en-US" sz="3000" dirty="0" smtClean="0">
                <a:cs typeface="Times New Roman" pitchFamily="18" charset="0"/>
              </a:rPr>
              <a:t>congregation</a:t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which </a:t>
            </a:r>
            <a:r>
              <a:rPr lang="en-US" sz="3000" dirty="0">
                <a:cs typeface="Times New Roman" pitchFamily="18" charset="0"/>
              </a:rPr>
              <a:t>doesn’t give to mission off </a:t>
            </a:r>
            <a:r>
              <a:rPr lang="en-US" sz="3000" dirty="0" smtClean="0">
                <a:cs typeface="Times New Roman" pitchFamily="18" charset="0"/>
              </a:rPr>
              <a:t/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the </a:t>
            </a:r>
            <a:r>
              <a:rPr lang="en-US" sz="3000" dirty="0">
                <a:cs typeface="Times New Roman" pitchFamily="18" charset="0"/>
              </a:rPr>
              <a:t>top has no moral right to ask </a:t>
            </a:r>
            <a:r>
              <a:rPr lang="en-US" sz="3000" dirty="0" smtClean="0">
                <a:cs typeface="Times New Roman" pitchFamily="18" charset="0"/>
              </a:rPr>
              <a:t>its</a:t>
            </a:r>
            <a:br>
              <a:rPr lang="en-US" sz="3000" dirty="0" smtClean="0">
                <a:cs typeface="Times New Roman" pitchFamily="18" charset="0"/>
              </a:rPr>
            </a:br>
            <a:r>
              <a:rPr lang="en-US" sz="3000" dirty="0" smtClean="0">
                <a:cs typeface="Times New Roman" pitchFamily="18" charset="0"/>
              </a:rPr>
              <a:t>members </a:t>
            </a:r>
            <a:r>
              <a:rPr lang="en-US" sz="3000" dirty="0">
                <a:cs typeface="Times New Roman" pitchFamily="18" charset="0"/>
              </a:rPr>
              <a:t>to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  <p:pic>
        <p:nvPicPr>
          <p:cNvPr id="8" name="Picture 2" descr="http://cdn.business2community.com/wp-content/uploads/2013/04/Baby-Boo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r="16744"/>
          <a:stretch/>
        </p:blipFill>
        <p:spPr bwMode="auto">
          <a:xfrm rot="207451">
            <a:off x="6391327" y="1314606"/>
            <a:ext cx="2100497" cy="247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christianstandard.com/wp-content/uploads/2012/04/13_chromey_genX_J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7020439" y="3667963"/>
            <a:ext cx="1806182" cy="2351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3"/>
          <p:cNvSpPr>
            <a:spLocks noChangeArrowheads="1"/>
          </p:cNvSpPr>
          <p:nvPr/>
        </p:nvSpPr>
        <p:spPr bwMode="auto">
          <a:xfrm>
            <a:off x="0" y="219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891DC"/>
                </a:solidFill>
              </a:rPr>
              <a:t>Millennials</a:t>
            </a:r>
            <a:endParaRPr lang="en-US" sz="5400" b="1" dirty="0">
              <a:solidFill>
                <a:srgbClr val="4891DC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4613" y="1524000"/>
            <a:ext cx="5715000" cy="1171575"/>
            <a:chOff x="567050" y="1600132"/>
            <a:chExt cx="5715000" cy="1172620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762000" y="1600132"/>
              <a:ext cx="5064207" cy="54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en-US" sz="3300" dirty="0">
                  <a:cs typeface="Times New Roman" pitchFamily="18" charset="0"/>
                </a:rPr>
                <a:t>Early </a:t>
              </a:r>
              <a:r>
                <a:rPr lang="en-US" sz="3300" dirty="0" smtClean="0">
                  <a:cs typeface="Times New Roman" pitchFamily="18" charset="0"/>
                </a:rPr>
                <a:t>Experiences </a:t>
              </a:r>
              <a:r>
                <a:rPr lang="en-US" sz="3300" dirty="0">
                  <a:cs typeface="Times New Roman" pitchFamily="18" charset="0"/>
                </a:rPr>
                <a:t>of </a:t>
              </a:r>
              <a:r>
                <a:rPr lang="en-US" sz="3300" dirty="0" smtClean="0">
                  <a:cs typeface="Times New Roman" pitchFamily="18" charset="0"/>
                </a:rPr>
                <a:t>Money</a:t>
              </a:r>
              <a:endParaRPr lang="en-US" sz="3300" dirty="0">
                <a:cs typeface="Times New Roman" pitchFamily="18" charset="0"/>
              </a:endParaRPr>
            </a:p>
          </p:txBody>
        </p:sp>
        <p:sp>
          <p:nvSpPr>
            <p:cNvPr id="8201" name="Rectangle 6"/>
            <p:cNvSpPr>
              <a:spLocks noChangeArrowheads="1"/>
            </p:cNvSpPr>
            <p:nvPr/>
          </p:nvSpPr>
          <p:spPr bwMode="auto">
            <a:xfrm>
              <a:off x="567050" y="2223371"/>
              <a:ext cx="5715000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300" dirty="0" smtClean="0">
                  <a:cs typeface="Times New Roman" pitchFamily="18" charset="0"/>
                </a:rPr>
                <a:t>9/11</a:t>
              </a:r>
              <a:endParaRPr lang="en-US" sz="3300" dirty="0"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813" y="2795588"/>
            <a:ext cx="6951662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 smtClean="0">
                <a:cs typeface="Times New Roman" pitchFamily="18" charset="0"/>
              </a:rPr>
              <a:t>Perpetual presence of </a:t>
            </a:r>
            <a:r>
              <a:rPr lang="en-US" sz="3300" dirty="0">
                <a:cs typeface="Times New Roman" pitchFamily="18" charset="0"/>
              </a:rPr>
              <a:t/>
            </a:r>
            <a:br>
              <a:rPr lang="en-US" sz="3300" dirty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war</a:t>
            </a:r>
            <a:endParaRPr lang="en-US" sz="3300" dirty="0"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848100"/>
            <a:ext cx="81534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 smtClean="0">
                <a:cs typeface="Times New Roman" pitchFamily="18" charset="0"/>
              </a:rPr>
              <a:t>Barrage of advertising </a:t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(5,000 advertising impressions per day)</a:t>
            </a:r>
            <a:endParaRPr lang="en-US" sz="3300" dirty="0"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42070" y="4914900"/>
            <a:ext cx="8805069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 smtClean="0">
                <a:cs typeface="Times New Roman" pitchFamily="18" charset="0"/>
              </a:rPr>
              <a:t>Education debt larger than consumer debt</a:t>
            </a:r>
          </a:p>
        </p:txBody>
      </p:sp>
      <p:sp>
        <p:nvSpPr>
          <p:cNvPr id="4" name="Rectangle 3"/>
          <p:cNvSpPr/>
          <p:nvPr/>
        </p:nvSpPr>
        <p:spPr>
          <a:xfrm>
            <a:off x="-42070" y="5546771"/>
            <a:ext cx="88050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Even greater disparity </a:t>
            </a:r>
            <a:r>
              <a:rPr lang="en-US" sz="3300" dirty="0" smtClean="0">
                <a:cs typeface="Times New Roman" pitchFamily="18" charset="0"/>
              </a:rPr>
              <a:t>between rich </a:t>
            </a:r>
            <a:r>
              <a:rPr lang="en-US" sz="3300" dirty="0">
                <a:cs typeface="Times New Roman" pitchFamily="18" charset="0"/>
              </a:rPr>
              <a:t>and poor</a:t>
            </a:r>
          </a:p>
        </p:txBody>
      </p:sp>
      <p:pic>
        <p:nvPicPr>
          <p:cNvPr id="4100" name="Picture 4" descr="http://activerain.trulia.com/image_store/uploads/1/9/7/8/0/ar131974515408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77">
            <a:off x="5545063" y="1440746"/>
            <a:ext cx="3120480" cy="244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10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11763"/>
            <a:ext cx="9144000" cy="1968605"/>
            <a:chOff x="533400" y="974266"/>
            <a:chExt cx="9144000" cy="1969597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533400" y="974266"/>
              <a:ext cx="9144000" cy="36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</a:pPr>
              <a:r>
                <a:rPr lang="en-US" sz="2000" i="1" dirty="0" smtClean="0">
                  <a:cs typeface="Times New Roman" pitchFamily="18" charset="0"/>
                </a:rPr>
                <a:t>Millennial Impact Report </a:t>
              </a:r>
              <a:r>
                <a:rPr lang="en-US" sz="2000" dirty="0" smtClean="0">
                  <a:cs typeface="Times New Roman" pitchFamily="18" charset="0"/>
                </a:rPr>
                <a:t>(Case Foundation) </a:t>
              </a:r>
              <a:endParaRPr lang="en-US" sz="2000" dirty="0">
                <a:cs typeface="Times New Roman" pitchFamily="18" charset="0"/>
              </a:endParaRPr>
            </a:p>
          </p:txBody>
        </p:sp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533400" y="2449882"/>
              <a:ext cx="9067800" cy="49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>
                <a:lnSpc>
                  <a:spcPct val="90000"/>
                </a:lnSpc>
                <a:spcBef>
                  <a:spcPct val="50000"/>
                </a:spcBef>
                <a:buClr>
                  <a:schemeClr val="hlink"/>
                </a:buClr>
                <a:buFont typeface="Wingdings" pitchFamily="2" charset="2"/>
                <a:buChar char="ü"/>
              </a:pPr>
              <a:endParaRPr lang="en-US" sz="2900" i="1" dirty="0">
                <a:solidFill>
                  <a:schemeClr val="hlink"/>
                </a:solidFill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732675"/>
            <a:ext cx="8382000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hlink"/>
              </a:buClr>
            </a:pPr>
            <a:r>
              <a:rPr lang="en-US" sz="3200" dirty="0" smtClean="0">
                <a:cs typeface="Times New Roman" pitchFamily="18" charset="0"/>
              </a:rPr>
              <a:t>Millennials …</a:t>
            </a:r>
          </a:p>
          <a:p>
            <a:pPr marL="798513" lvl="1" indent="-341313">
              <a:lnSpc>
                <a:spcPct val="90000"/>
              </a:lnSpc>
              <a:spcBef>
                <a:spcPts val="1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p</a:t>
            </a:r>
            <a:r>
              <a:rPr lang="en-US" sz="3200" dirty="0" smtClean="0">
                <a:cs typeface="Times New Roman" pitchFamily="18" charset="0"/>
              </a:rPr>
              <a:t>refer to connect via technology.</a:t>
            </a:r>
          </a:p>
          <a:p>
            <a:pPr marL="798513" lvl="1" indent="-341313">
              <a:lnSpc>
                <a:spcPct val="90000"/>
              </a:lnSpc>
              <a:spcBef>
                <a:spcPts val="1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s</a:t>
            </a:r>
            <a:r>
              <a:rPr lang="en-US" sz="3200" dirty="0" smtClean="0">
                <a:cs typeface="Times New Roman" pitchFamily="18" charset="0"/>
              </a:rPr>
              <a:t>hare in micro ways.  </a:t>
            </a:r>
            <a:r>
              <a:rPr lang="en-US" sz="3200" dirty="0">
                <a:cs typeface="Times New Roman" pitchFamily="18" charset="0"/>
              </a:rPr>
              <a:t/>
            </a:r>
            <a:br>
              <a:rPr lang="en-US" sz="3200" dirty="0">
                <a:cs typeface="Times New Roman" pitchFamily="18" charset="0"/>
              </a:rPr>
            </a:br>
            <a:r>
              <a:rPr lang="en-US" sz="2600" i="1" dirty="0" smtClean="0">
                <a:cs typeface="Times New Roman" pitchFamily="18" charset="0"/>
              </a:rPr>
              <a:t>(Interactions are immediate and impulsive.)</a:t>
            </a:r>
          </a:p>
          <a:p>
            <a:pPr marL="798513" lvl="1" indent="-341313">
              <a:lnSpc>
                <a:spcPct val="90000"/>
              </a:lnSpc>
              <a:spcBef>
                <a:spcPts val="1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f</a:t>
            </a:r>
            <a:r>
              <a:rPr lang="en-US" sz="3200" dirty="0" smtClean="0">
                <a:cs typeface="Times New Roman" pitchFamily="18" charset="0"/>
              </a:rPr>
              <a:t>acilitate (and rely on) peer influence.</a:t>
            </a:r>
          </a:p>
          <a:p>
            <a:pPr marL="798513" lvl="1" indent="-341313">
              <a:lnSpc>
                <a:spcPct val="90000"/>
              </a:lnSpc>
              <a:spcBef>
                <a:spcPts val="1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v</a:t>
            </a:r>
            <a:r>
              <a:rPr lang="en-US" sz="3200" dirty="0" smtClean="0">
                <a:cs typeface="Times New Roman" pitchFamily="18" charset="0"/>
              </a:rPr>
              <a:t>olunteer along a continuum of support.  </a:t>
            </a:r>
            <a:r>
              <a:rPr lang="en-US" sz="2600" i="1" dirty="0" smtClean="0">
                <a:cs typeface="Times New Roman" pitchFamily="18" charset="0"/>
              </a:rPr>
              <a:t>(They begin with single volunteer experiences and their support for the organization grows.)</a:t>
            </a:r>
          </a:p>
          <a:p>
            <a:pPr marL="798513" lvl="1" indent="-341313">
              <a:spcBef>
                <a:spcPts val="2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g</a:t>
            </a:r>
            <a:r>
              <a:rPr lang="en-US" sz="3200" dirty="0" smtClean="0">
                <a:cs typeface="Times New Roman" pitchFamily="18" charset="0"/>
              </a:rPr>
              <a:t>ive to have an impact.  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2600" i="1" dirty="0" smtClean="0">
                <a:cs typeface="Times New Roman" pitchFamily="18" charset="0"/>
              </a:rPr>
              <a:t>(Cause versus organization.)</a:t>
            </a:r>
            <a:endParaRPr lang="en-US" sz="2600" i="1" dirty="0"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19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4891DC"/>
                </a:solidFill>
              </a:rPr>
              <a:t>Millennials</a:t>
            </a:r>
            <a:endParaRPr lang="en-US" sz="5400" b="1" dirty="0">
              <a:solidFill>
                <a:srgbClr val="4891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1A4D6-1702-4DD1-9DF9-F5931D063A05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 rot="-4613">
            <a:off x="155297" y="2053937"/>
            <a:ext cx="85344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>
              <a:spcBef>
                <a:spcPct val="50000"/>
              </a:spcBef>
              <a:spcAft>
                <a:spcPct val="50000"/>
              </a:spcAft>
              <a:buClr>
                <a:srgbClr val="800000"/>
              </a:buClr>
              <a:tabLst>
                <a:tab pos="914400" algn="l"/>
              </a:tabLst>
            </a:pPr>
            <a:r>
              <a:rPr lang="en-US" sz="2200" b="1" dirty="0">
                <a:cs typeface="Times New Roman" pitchFamily="18" charset="0"/>
              </a:rPr>
              <a:t>4 </a:t>
            </a:r>
            <a:r>
              <a:rPr lang="en-US" sz="2200" b="1" dirty="0" smtClean="0">
                <a:cs typeface="Times New Roman" pitchFamily="18" charset="0"/>
              </a:rPr>
              <a:t>Types </a:t>
            </a:r>
            <a:r>
              <a:rPr lang="en-US" sz="2200" b="1" dirty="0">
                <a:cs typeface="Times New Roman" pitchFamily="18" charset="0"/>
              </a:rPr>
              <a:t>of </a:t>
            </a:r>
            <a:r>
              <a:rPr lang="en-US" sz="2200" b="1" dirty="0" smtClean="0">
                <a:cs typeface="Times New Roman" pitchFamily="18" charset="0"/>
              </a:rPr>
              <a:t>Generations</a:t>
            </a:r>
            <a:endParaRPr lang="en-US" sz="2200" b="1" dirty="0">
              <a:cs typeface="Times New Roman" pitchFamily="18" charset="0"/>
            </a:endParaRP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b="1" dirty="0">
                <a:solidFill>
                  <a:srgbClr val="4891DC"/>
                </a:solidFill>
                <a:cs typeface="Times New Roman" pitchFamily="18" charset="0"/>
              </a:rPr>
              <a:t>Civic</a:t>
            </a:r>
            <a:r>
              <a:rPr lang="en-US" sz="2200" dirty="0">
                <a:cs typeface="Times New Roman" pitchFamily="18" charset="0"/>
              </a:rPr>
              <a:t> – a generation of cooperative leaders, team players, and institution builders.  Work hard at developing collective unity and purpose.</a:t>
            </a: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b="1" dirty="0">
                <a:solidFill>
                  <a:srgbClr val="4891DC"/>
                </a:solidFill>
                <a:cs typeface="Times New Roman" pitchFamily="18" charset="0"/>
              </a:rPr>
              <a:t>Adaptive</a:t>
            </a:r>
            <a:r>
              <a:rPr lang="en-US" sz="2200" dirty="0">
                <a:cs typeface="Times New Roman" pitchFamily="18" charset="0"/>
              </a:rPr>
              <a:t> – a generation of cooperative followers. Team players, but not leaders by nature.  They maintain and support the institutions their parents have built.</a:t>
            </a: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b="1" dirty="0">
                <a:solidFill>
                  <a:srgbClr val="4891DC"/>
                </a:solidFill>
                <a:cs typeface="Times New Roman" pitchFamily="18" charset="0"/>
              </a:rPr>
              <a:t>Idealist</a:t>
            </a:r>
            <a:r>
              <a:rPr lang="en-US" sz="2200" dirty="0">
                <a:cs typeface="Times New Roman" pitchFamily="18" charset="0"/>
              </a:rPr>
              <a:t> – </a:t>
            </a:r>
            <a:r>
              <a:rPr lang="en-US" sz="2200" dirty="0" smtClean="0">
                <a:cs typeface="Times New Roman" pitchFamily="18" charset="0"/>
              </a:rPr>
              <a:t>a generation of prophets, committed to critiquing and reforming institutions and the broader culture.  For idealists, individual identity comes before corporate belonging.</a:t>
            </a:r>
            <a:endParaRPr lang="en-US" sz="2200" dirty="0">
              <a:cs typeface="Times New Roman" pitchFamily="18" charset="0"/>
            </a:endParaRP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b="1" dirty="0">
                <a:solidFill>
                  <a:srgbClr val="4891DC"/>
                </a:solidFill>
                <a:cs typeface="Times New Roman" pitchFamily="18" charset="0"/>
              </a:rPr>
              <a:t>Reactive</a:t>
            </a:r>
            <a:r>
              <a:rPr lang="en-US" sz="2200" dirty="0">
                <a:cs typeface="Times New Roman" pitchFamily="18" charset="0"/>
              </a:rPr>
              <a:t> – </a:t>
            </a:r>
            <a:r>
              <a:rPr lang="en-US" sz="2200" dirty="0" smtClean="0">
                <a:cs typeface="Times New Roman" pitchFamily="18" charset="0"/>
              </a:rPr>
              <a:t>a generation of under protected children and youth, they react to the idealists’ social critique and plot the course towards a new social cohesion.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0" y="237744"/>
            <a:ext cx="510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4891DC"/>
                </a:solidFill>
              </a:rPr>
              <a:t>Generations</a:t>
            </a:r>
            <a:br>
              <a:rPr lang="en-US" sz="5400" b="1" dirty="0" smtClean="0">
                <a:solidFill>
                  <a:srgbClr val="4891DC"/>
                </a:solidFill>
              </a:rPr>
            </a:br>
            <a:r>
              <a:rPr lang="en-US" sz="5400" b="1" dirty="0" smtClean="0">
                <a:solidFill>
                  <a:srgbClr val="4891DC"/>
                </a:solidFill>
              </a:rPr>
              <a:t>Theory</a:t>
            </a:r>
            <a:endParaRPr lang="en-US" sz="4000" b="1" dirty="0">
              <a:solidFill>
                <a:srgbClr val="4891DC"/>
              </a:solidFill>
            </a:endParaRPr>
          </a:p>
        </p:txBody>
      </p:sp>
      <p:pic>
        <p:nvPicPr>
          <p:cNvPr id="5" name="Picture 2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070">
            <a:off x="4788258" y="390137"/>
            <a:ext cx="4005072" cy="200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95648" y="2942880"/>
            <a:ext cx="8001000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5800" b="1" dirty="0">
                <a:cs typeface="Times New Roman" pitchFamily="18" charset="0"/>
              </a:rPr>
              <a:t>Have we been doing the </a:t>
            </a:r>
            <a:r>
              <a:rPr lang="en-US" sz="5800" b="1" i="1" dirty="0" smtClean="0">
                <a:solidFill>
                  <a:srgbClr val="4891DC"/>
                </a:solidFill>
                <a:cs typeface="Times New Roman" pitchFamily="18" charset="0"/>
              </a:rPr>
              <a:t>wrong </a:t>
            </a:r>
            <a:r>
              <a:rPr lang="en-US" sz="5800" b="1" i="1" dirty="0">
                <a:solidFill>
                  <a:srgbClr val="4891DC"/>
                </a:solidFill>
                <a:cs typeface="Times New Roman" pitchFamily="18" charset="0"/>
              </a:rPr>
              <a:t>thing</a:t>
            </a:r>
            <a:r>
              <a:rPr lang="en-US" sz="5800" b="1" i="1" dirty="0">
                <a:cs typeface="Times New Roman" pitchFamily="18" charset="0"/>
              </a:rPr>
              <a:t>, </a:t>
            </a:r>
            <a:br>
              <a:rPr lang="en-US" sz="5800" b="1" i="1" dirty="0">
                <a:cs typeface="Times New Roman" pitchFamily="18" charset="0"/>
              </a:rPr>
            </a:br>
            <a:r>
              <a:rPr lang="en-US" sz="5800" b="1" dirty="0">
                <a:cs typeface="Times New Roman" pitchFamily="18" charset="0"/>
              </a:rPr>
              <a:t>really well, </a:t>
            </a:r>
            <a:br>
              <a:rPr lang="en-US" sz="5800" b="1" dirty="0">
                <a:cs typeface="Times New Roman" pitchFamily="18" charset="0"/>
              </a:rPr>
            </a:br>
            <a:r>
              <a:rPr lang="en-US" sz="5800" b="1" dirty="0">
                <a:cs typeface="Times New Roman" pitchFamily="18" charset="0"/>
              </a:rPr>
              <a:t>for the last 30 years?</a:t>
            </a:r>
          </a:p>
        </p:txBody>
      </p:sp>
      <p:pic>
        <p:nvPicPr>
          <p:cNvPr id="3" name="Picture 2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517"/>
            <a:ext cx="4128323" cy="206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http://activerain.trulia.com/image_store/uploads/1/9/7/8/0/ar1319745154087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77">
            <a:off x="6176064" y="571564"/>
            <a:ext cx="2238078" cy="175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/>
          <a:stretch/>
        </p:blipFill>
        <p:spPr>
          <a:xfrm rot="21367201">
            <a:off x="671919" y="640266"/>
            <a:ext cx="1861833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4891DC"/>
                </a:solidFill>
              </a:rPr>
              <a:t>Common Steps in </a:t>
            </a:r>
            <a:r>
              <a:rPr lang="en-US" sz="4600" b="1" dirty="0" smtClean="0">
                <a:solidFill>
                  <a:srgbClr val="4891DC"/>
                </a:solidFill>
              </a:rPr>
              <a:t>a</a:t>
            </a:r>
          </a:p>
          <a:p>
            <a:pPr algn="ctr"/>
            <a:r>
              <a:rPr lang="en-US" sz="4600" b="1" dirty="0" smtClean="0">
                <a:solidFill>
                  <a:srgbClr val="4891DC"/>
                </a:solidFill>
              </a:rPr>
              <a:t>Stewardship</a:t>
            </a:r>
            <a:r>
              <a:rPr lang="en-US" sz="4600" b="1" i="1" dirty="0">
                <a:solidFill>
                  <a:srgbClr val="4891DC"/>
                </a:solidFill>
              </a:rPr>
              <a:t> </a:t>
            </a:r>
            <a:r>
              <a:rPr lang="en-US" sz="4600" b="1" dirty="0" smtClean="0">
                <a:solidFill>
                  <a:srgbClr val="4891DC"/>
                </a:solidFill>
              </a:rPr>
              <a:t>“Campaign”</a:t>
            </a:r>
            <a:endParaRPr lang="en-US" sz="4600" b="1" dirty="0">
              <a:solidFill>
                <a:srgbClr val="4891DC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4582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 defTabSz="454025">
              <a:lnSpc>
                <a:spcPct val="150000"/>
              </a:lnSpc>
              <a:buClr>
                <a:srgbClr val="4891DC"/>
              </a:buClr>
              <a:buFontTx/>
              <a:buAutoNum type="arabicPeriod"/>
            </a:pPr>
            <a:r>
              <a:rPr lang="en-US" sz="2300" dirty="0" smtClean="0">
                <a:cs typeface="Arial" pitchFamily="34" charset="0"/>
              </a:rPr>
              <a:t>Vestry projects </a:t>
            </a:r>
            <a:r>
              <a:rPr lang="en-US" sz="2300" dirty="0">
                <a:cs typeface="Arial" pitchFamily="34" charset="0"/>
              </a:rPr>
              <a:t>coming year’s budget (may be rough draft)</a:t>
            </a:r>
            <a:endParaRPr lang="en-US" sz="2300" dirty="0"/>
          </a:p>
          <a:p>
            <a:pPr marL="282575" indent="-282575" defTabSz="454025">
              <a:lnSpc>
                <a:spcPct val="90000"/>
              </a:lnSpc>
              <a:buClr>
                <a:srgbClr val="4891DC"/>
              </a:buClr>
              <a:buFontTx/>
              <a:buAutoNum type="arabicPeriod"/>
            </a:pPr>
            <a:r>
              <a:rPr lang="en-US" sz="2300" dirty="0">
                <a:cs typeface="Arial" pitchFamily="34" charset="0"/>
              </a:rPr>
              <a:t>Interprets budget to </a:t>
            </a:r>
            <a:r>
              <a:rPr lang="en-US" sz="2300" dirty="0" smtClean="0">
                <a:cs typeface="Arial" pitchFamily="34" charset="0"/>
              </a:rPr>
              <a:t>the parish</a:t>
            </a:r>
            <a:endParaRPr lang="en-US" sz="2300" dirty="0"/>
          </a:p>
          <a:p>
            <a:pPr marL="915988" lvl="1" indent="-458788" defTabSz="454025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300" dirty="0">
                <a:cs typeface="Arial" pitchFamily="34" charset="0"/>
              </a:rPr>
              <a:t>Newsletter articles, Minutes for Mission, letters, brochures</a:t>
            </a:r>
            <a:endParaRPr lang="en-US" sz="2300" dirty="0"/>
          </a:p>
          <a:p>
            <a:pPr marL="915988" lvl="1" indent="-458788" defTabSz="454025">
              <a:lnSpc>
                <a:spcPct val="90000"/>
              </a:lnSpc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300" dirty="0" smtClean="0">
                <a:cs typeface="Arial" pitchFamily="34" charset="0"/>
              </a:rPr>
              <a:t>Rector preaches </a:t>
            </a:r>
            <a:r>
              <a:rPr lang="en-US" sz="2300" dirty="0">
                <a:cs typeface="Arial" pitchFamily="34" charset="0"/>
              </a:rPr>
              <a:t>motivational stewardship sermon on single stewardship Sunday</a:t>
            </a:r>
            <a:endParaRPr lang="en-US" sz="2300" dirty="0"/>
          </a:p>
          <a:p>
            <a:pPr marL="915988" lvl="1" indent="-458788" defTabSz="454025">
              <a:lnSpc>
                <a:spcPct val="90000"/>
              </a:lnSpc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300" dirty="0">
                <a:cs typeface="Arial" pitchFamily="34" charset="0"/>
              </a:rPr>
              <a:t>Pledge Cards toward coming year’s budget circulated by</a:t>
            </a:r>
          </a:p>
          <a:p>
            <a:pPr marL="1420813" lvl="2" indent="-390525" defTabSz="454025">
              <a:lnSpc>
                <a:spcPct val="90000"/>
              </a:lnSpc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300" dirty="0">
                <a:cs typeface="Arial" pitchFamily="34" charset="0"/>
              </a:rPr>
              <a:t>US mail</a:t>
            </a:r>
          </a:p>
          <a:p>
            <a:pPr marL="1420813" lvl="2" indent="-390525" defTabSz="454025">
              <a:lnSpc>
                <a:spcPct val="90000"/>
              </a:lnSpc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300" dirty="0">
                <a:cs typeface="Arial" pitchFamily="34" charset="0"/>
              </a:rPr>
              <a:t>Available in the Narthex</a:t>
            </a:r>
          </a:p>
          <a:p>
            <a:pPr marL="1420813" lvl="2" indent="-390525" defTabSz="454025">
              <a:lnSpc>
                <a:spcPct val="90000"/>
              </a:lnSpc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300" dirty="0">
                <a:cs typeface="Arial" pitchFamily="34" charset="0"/>
              </a:rPr>
              <a:t>Pony Express or other house to house system</a:t>
            </a:r>
            <a:endParaRPr lang="en-US" sz="2300" dirty="0">
              <a:cs typeface="Times New Roman" pitchFamily="18" charset="0"/>
            </a:endParaRPr>
          </a:p>
          <a:p>
            <a:pPr marL="282575" indent="-282575" defTabSz="454025">
              <a:lnSpc>
                <a:spcPct val="150000"/>
              </a:lnSpc>
              <a:buClr>
                <a:srgbClr val="4891DC"/>
              </a:buClr>
              <a:buFontTx/>
              <a:buAutoNum type="arabicPeriod" startAt="3"/>
            </a:pPr>
            <a:r>
              <a:rPr lang="en-US" sz="2300" dirty="0">
                <a:cs typeface="Arial" pitchFamily="34" charset="0"/>
              </a:rPr>
              <a:t>Pledge Cards returned by due date</a:t>
            </a:r>
          </a:p>
          <a:p>
            <a:pPr marL="282575" indent="-282575" defTabSz="454025">
              <a:lnSpc>
                <a:spcPct val="90000"/>
              </a:lnSpc>
              <a:spcBef>
                <a:spcPts val="600"/>
              </a:spcBef>
              <a:buClr>
                <a:srgbClr val="4891DC"/>
              </a:buClr>
              <a:buFontTx/>
              <a:buAutoNum type="arabicPeriod" startAt="3"/>
            </a:pPr>
            <a:r>
              <a:rPr lang="en-US" sz="2300" dirty="0" smtClean="0">
                <a:cs typeface="Arial" pitchFamily="34" charset="0"/>
              </a:rPr>
              <a:t>Vestry totals </a:t>
            </a:r>
            <a:r>
              <a:rPr lang="en-US" sz="2300" dirty="0">
                <a:cs typeface="Arial" pitchFamily="34" charset="0"/>
              </a:rPr>
              <a:t>pledge cards, adjusts budget, dedicates pledges in worship</a:t>
            </a:r>
          </a:p>
          <a:p>
            <a:pPr marL="282575" indent="-282575" defTabSz="454025">
              <a:lnSpc>
                <a:spcPct val="90000"/>
              </a:lnSpc>
              <a:spcBef>
                <a:spcPts val="600"/>
              </a:spcBef>
              <a:buClr>
                <a:srgbClr val="4891DC"/>
              </a:buClr>
              <a:buFontTx/>
              <a:buAutoNum type="arabicPeriod" startAt="3"/>
            </a:pPr>
            <a:r>
              <a:rPr lang="en-US" sz="2300" dirty="0">
                <a:cs typeface="Arial" pitchFamily="34" charset="0"/>
              </a:rPr>
              <a:t>Following year, process repeated</a:t>
            </a:r>
            <a:r>
              <a:rPr lang="en-US" sz="23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2608940"/>
            <a:ext cx="62484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Tx/>
              <a:buAutoNum type="arabicPeriod"/>
            </a:pPr>
            <a:r>
              <a:rPr lang="en-US" sz="1600" dirty="0" smtClean="0">
                <a:cs typeface="Arial" pitchFamily="34" charset="0"/>
              </a:rPr>
              <a:t>Vestry projects </a:t>
            </a:r>
            <a:r>
              <a:rPr lang="en-US" sz="1600" dirty="0">
                <a:cs typeface="Arial" pitchFamily="34" charset="0"/>
              </a:rPr>
              <a:t>coming year’s budget (may be rough draft)</a:t>
            </a:r>
            <a:endParaRPr lang="en-US" sz="1600" dirty="0"/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Tx/>
              <a:buAutoNum type="arabicPeriod"/>
            </a:pPr>
            <a:r>
              <a:rPr lang="en-US" sz="1600" dirty="0">
                <a:cs typeface="Arial" pitchFamily="34" charset="0"/>
              </a:rPr>
              <a:t>Interprets budget to </a:t>
            </a:r>
            <a:r>
              <a:rPr lang="en-US" sz="1600" dirty="0" smtClean="0">
                <a:cs typeface="Arial" pitchFamily="34" charset="0"/>
              </a:rPr>
              <a:t>the parish</a:t>
            </a:r>
            <a:endParaRPr lang="en-US" sz="1600" dirty="0"/>
          </a:p>
          <a:p>
            <a:pPr marL="914400" lvl="1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1600" dirty="0">
                <a:cs typeface="Arial" pitchFamily="34" charset="0"/>
              </a:rPr>
              <a:t>Newsletter articles, Minutes for Mission, letters, brochures</a:t>
            </a:r>
            <a:endParaRPr lang="en-US" sz="1600" dirty="0"/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1600" dirty="0" smtClean="0">
                <a:cs typeface="Arial" pitchFamily="34" charset="0"/>
              </a:rPr>
              <a:t>Pastor preaches </a:t>
            </a:r>
            <a:r>
              <a:rPr lang="en-US" sz="1600" dirty="0">
                <a:cs typeface="Arial" pitchFamily="34" charset="0"/>
              </a:rPr>
              <a:t>motivational stewardship sermon on single stewardship Sunday</a:t>
            </a:r>
            <a:endParaRPr lang="en-US" sz="1600" dirty="0"/>
          </a:p>
          <a:p>
            <a:pPr marL="914400" lvl="1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1600" dirty="0">
                <a:cs typeface="Arial" pitchFamily="34" charset="0"/>
              </a:rPr>
              <a:t>Pledge Cards toward coming year’s budget circulated by</a:t>
            </a:r>
          </a:p>
          <a:p>
            <a:pPr marL="1485900" lvl="2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1600" dirty="0">
                <a:cs typeface="Arial" pitchFamily="34" charset="0"/>
              </a:rPr>
              <a:t>US mail</a:t>
            </a:r>
          </a:p>
          <a:p>
            <a:pPr marL="1485900" lvl="2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1600" dirty="0">
                <a:cs typeface="Arial" pitchFamily="34" charset="0"/>
              </a:rPr>
              <a:t>Handed out in church</a:t>
            </a:r>
          </a:p>
          <a:p>
            <a:pPr marL="1485900" lvl="2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1600" dirty="0">
                <a:cs typeface="Arial" pitchFamily="34" charset="0"/>
              </a:rPr>
              <a:t>Pony Express or other house to house system</a:t>
            </a:r>
            <a:endParaRPr lang="en-US" sz="1600" dirty="0">
              <a:cs typeface="Times New Roman" pitchFamily="18" charset="0"/>
            </a:endParaRP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Tx/>
              <a:buAutoNum type="arabicPeriod" startAt="3"/>
            </a:pPr>
            <a:r>
              <a:rPr lang="en-US" sz="1600" dirty="0">
                <a:cs typeface="Arial" pitchFamily="34" charset="0"/>
              </a:rPr>
              <a:t>Pledge Cards returned by due date</a:t>
            </a:r>
          </a:p>
          <a:p>
            <a:pPr marL="457200" indent="-457200">
              <a:lnSpc>
                <a:spcPct val="95000"/>
              </a:lnSpc>
              <a:spcBef>
                <a:spcPct val="50000"/>
              </a:spcBef>
              <a:buClr>
                <a:srgbClr val="4891DC"/>
              </a:buClr>
              <a:buFontTx/>
              <a:buAutoNum type="arabicPeriod" startAt="3"/>
            </a:pPr>
            <a:r>
              <a:rPr lang="en-US" sz="1600" dirty="0" smtClean="0">
                <a:cs typeface="Arial" pitchFamily="34" charset="0"/>
              </a:rPr>
              <a:t>Vestry totals </a:t>
            </a:r>
            <a:r>
              <a:rPr lang="en-US" sz="1600" dirty="0">
                <a:cs typeface="Arial" pitchFamily="34" charset="0"/>
              </a:rPr>
              <a:t>pledge cards totaled, adjusts budgets, </a:t>
            </a:r>
            <a:br>
              <a:rPr lang="en-US" sz="1600" dirty="0">
                <a:cs typeface="Arial" pitchFamily="34" charset="0"/>
              </a:rPr>
            </a:br>
            <a:r>
              <a:rPr lang="en-US" sz="1600" dirty="0">
                <a:cs typeface="Arial" pitchFamily="34" charset="0"/>
              </a:rPr>
              <a:t>dedicates pledges in worship</a:t>
            </a:r>
          </a:p>
          <a:p>
            <a:pPr marL="457200" indent="-457200">
              <a:lnSpc>
                <a:spcPct val="70000"/>
              </a:lnSpc>
              <a:spcBef>
                <a:spcPct val="50000"/>
              </a:spcBef>
              <a:buClr>
                <a:srgbClr val="4891DC"/>
              </a:buClr>
              <a:buFontTx/>
              <a:buAutoNum type="arabicPeriod" startAt="3"/>
            </a:pPr>
            <a:r>
              <a:rPr lang="en-US" sz="1600" dirty="0">
                <a:cs typeface="Arial" pitchFamily="34" charset="0"/>
              </a:rPr>
              <a:t>Following year, process repeated</a:t>
            </a:r>
            <a:r>
              <a:rPr lang="en-US" sz="1600" dirty="0"/>
              <a:t>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629400" y="189774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219670"/>
            <a:ext cx="9144000" cy="2523530"/>
            <a:chOff x="384202" y="219670"/>
            <a:chExt cx="8759798" cy="252353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84202" y="219670"/>
              <a:ext cx="875979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4891DC"/>
                  </a:solidFill>
                </a:rPr>
                <a:t>“Campaign” for Whom?</a:t>
              </a:r>
            </a:p>
          </p:txBody>
        </p:sp>
        <p:sp>
          <p:nvSpPr>
            <p:cNvPr id="18448" name="Text Box 5"/>
            <p:cNvSpPr txBox="1">
              <a:spLocks noChangeArrowheads="1"/>
            </p:cNvSpPr>
            <p:nvPr/>
          </p:nvSpPr>
          <p:spPr bwMode="auto">
            <a:xfrm>
              <a:off x="6096000" y="1552575"/>
              <a:ext cx="1436688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rgbClr val="4891DC"/>
                  </a:solidFill>
                </a:rPr>
                <a:t>Inspires</a:t>
              </a:r>
              <a:endParaRPr lang="en-US" b="1" dirty="0">
                <a:solidFill>
                  <a:srgbClr val="4891DC"/>
                </a:solidFill>
              </a:endParaRPr>
            </a:p>
            <a:p>
              <a:pPr algn="ctr"/>
              <a:r>
                <a:rPr lang="en-US" b="1" dirty="0">
                  <a:solidFill>
                    <a:srgbClr val="4891DC"/>
                  </a:solidFill>
                </a:rPr>
                <a:t>GIs/</a:t>
              </a:r>
              <a:br>
                <a:rPr lang="en-US" b="1" dirty="0">
                  <a:solidFill>
                    <a:srgbClr val="4891DC"/>
                  </a:solidFill>
                </a:rPr>
              </a:br>
              <a:r>
                <a:rPr lang="en-US" b="1" dirty="0">
                  <a:solidFill>
                    <a:srgbClr val="4891DC"/>
                  </a:solidFill>
                </a:rPr>
                <a:t>Silents</a:t>
              </a:r>
            </a:p>
            <a:p>
              <a:pPr algn="ctr"/>
              <a:endParaRPr lang="en-US" b="1" dirty="0">
                <a:solidFill>
                  <a:srgbClr val="0E0767"/>
                </a:solidFill>
              </a:endParaRPr>
            </a:p>
          </p:txBody>
        </p:sp>
        <p:sp>
          <p:nvSpPr>
            <p:cNvPr id="18449" name="Rectangle 6"/>
            <p:cNvSpPr>
              <a:spLocks noChangeArrowheads="1"/>
            </p:cNvSpPr>
            <p:nvPr/>
          </p:nvSpPr>
          <p:spPr bwMode="auto">
            <a:xfrm>
              <a:off x="7660756" y="1270112"/>
              <a:ext cx="14478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b="1" dirty="0" smtClean="0">
                  <a:solidFill>
                    <a:srgbClr val="4891DC"/>
                  </a:solidFill>
                </a:rPr>
                <a:t>Inspires</a:t>
              </a:r>
              <a:r>
                <a:rPr lang="en-US" b="1" dirty="0">
                  <a:solidFill>
                    <a:srgbClr val="4891DC"/>
                  </a:solidFill>
                </a:rPr>
                <a:t/>
              </a:r>
              <a:br>
                <a:rPr lang="en-US" b="1" dirty="0">
                  <a:solidFill>
                    <a:srgbClr val="4891DC"/>
                  </a:solidFill>
                </a:rPr>
              </a:br>
              <a:r>
                <a:rPr lang="en-US" b="1" dirty="0">
                  <a:solidFill>
                    <a:srgbClr val="4891DC"/>
                  </a:solidFill>
                </a:rPr>
                <a:t>Boomers/</a:t>
              </a:r>
              <a:br>
                <a:rPr lang="en-US" b="1" dirty="0">
                  <a:solidFill>
                    <a:srgbClr val="4891DC"/>
                  </a:solidFill>
                </a:rPr>
              </a:br>
              <a:r>
                <a:rPr lang="en-US" b="1" dirty="0" smtClean="0">
                  <a:solidFill>
                    <a:srgbClr val="4891DC"/>
                  </a:solidFill>
                </a:rPr>
                <a:t>13ers/</a:t>
              </a:r>
            </a:p>
            <a:p>
              <a:pPr algn="ctr">
                <a:spcBef>
                  <a:spcPts val="0"/>
                </a:spcBef>
              </a:pPr>
              <a:r>
                <a:rPr lang="en-US" b="1" dirty="0" smtClean="0">
                  <a:solidFill>
                    <a:srgbClr val="4891DC"/>
                  </a:solidFill>
                </a:rPr>
                <a:t>Millenials</a:t>
              </a:r>
              <a:endParaRPr lang="en-US" b="1" dirty="0">
                <a:solidFill>
                  <a:srgbClr val="4891DC"/>
                </a:solidFill>
              </a:endParaRPr>
            </a:p>
          </p:txBody>
        </p:sp>
      </p:grp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6096000" y="2507340"/>
            <a:ext cx="28956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629400" y="2524803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891D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r>
              <a:rPr lang="en-US" sz="2400" dirty="0">
                <a:solidFill>
                  <a:srgbClr val="4891DC"/>
                </a:solidFill>
              </a:rPr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6629400" y="3167740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891D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629400" y="3536040"/>
            <a:ext cx="1947863" cy="457200"/>
            <a:chOff x="6629400" y="3390900"/>
            <a:chExt cx="1947863" cy="45720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6629400" y="3390900"/>
              <a:ext cx="4238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4891DC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</a:t>
              </a: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8153400" y="3390900"/>
              <a:ext cx="4238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4891DC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</a:t>
              </a:r>
            </a:p>
          </p:txBody>
        </p:sp>
      </p:grp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629400" y="4056740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891D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629400" y="5098140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891D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629400" y="563154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4891D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629400" y="5936340"/>
            <a:ext cx="42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891D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4800" y="2438400"/>
            <a:ext cx="8382000" cy="483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PressWriter Symbols"/>
              <a:buNone/>
              <a:tabLst>
                <a:tab pos="403225" algn="l"/>
                <a:tab pos="912813" algn="l"/>
                <a:tab pos="8455025" algn="r"/>
              </a:tabLst>
            </a:pPr>
            <a:r>
              <a:rPr lang="en-US" sz="2800" dirty="0"/>
              <a:t>Talk about </a:t>
            </a:r>
            <a:r>
              <a:rPr lang="en-US" sz="2800" b="1" i="1" dirty="0">
                <a:solidFill>
                  <a:srgbClr val="4891DC"/>
                </a:solidFill>
              </a:rPr>
              <a:t>God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	then the </a:t>
            </a:r>
            <a:r>
              <a:rPr lang="en-US" sz="2800" b="1" i="1" dirty="0">
                <a:solidFill>
                  <a:srgbClr val="4891DC"/>
                </a:solidFill>
              </a:rPr>
              <a:t>believer</a:t>
            </a:r>
            <a:r>
              <a:rPr lang="en-US" sz="2800" dirty="0"/>
              <a:t>, </a:t>
            </a:r>
            <a:br>
              <a:rPr lang="en-US" sz="2800" dirty="0"/>
            </a:br>
            <a:r>
              <a:rPr lang="en-US" sz="2800" dirty="0"/>
              <a:t>		then the </a:t>
            </a:r>
            <a:r>
              <a:rPr lang="en-US" sz="2800" b="1" i="1" dirty="0">
                <a:solidFill>
                  <a:srgbClr val="4891DC"/>
                </a:solidFill>
              </a:rPr>
              <a:t>Church</a:t>
            </a:r>
            <a:r>
              <a:rPr lang="en-US" sz="2800" i="1" dirty="0"/>
              <a:t> … in that order.</a:t>
            </a:r>
            <a:endParaRPr lang="en-US" sz="2800" dirty="0"/>
          </a:p>
          <a:p>
            <a:pPr marL="1260475" lvl="2" eaLnBrk="0" hangingPunct="0">
              <a:buClr>
                <a:schemeClr val="accent1"/>
              </a:buClr>
              <a:buFont typeface="PressWriter Symbols"/>
              <a:buNone/>
              <a:tabLst>
                <a:tab pos="403225" algn="l"/>
                <a:tab pos="912813" algn="l"/>
                <a:tab pos="8455025" algn="r"/>
              </a:tabLst>
            </a:pPr>
            <a:endParaRPr lang="en-US" sz="700" dirty="0"/>
          </a:p>
          <a:p>
            <a:pPr marL="793750" lvl="1" indent="-403225" eaLnBrk="0" hangingPunct="0">
              <a:spcBef>
                <a:spcPct val="20000"/>
              </a:spcBef>
              <a:spcAft>
                <a:spcPts val="1200"/>
              </a:spcAft>
              <a:buClr>
                <a:srgbClr val="4891DC"/>
              </a:buClr>
              <a:buFont typeface="Arial" panose="020B0604020202020204" pitchFamily="34" charset="0"/>
              <a:buChar char="•"/>
              <a:tabLst>
                <a:tab pos="403225" algn="l"/>
                <a:tab pos="912813" algn="l"/>
                <a:tab pos="8455025" algn="r"/>
              </a:tabLst>
            </a:pPr>
            <a:r>
              <a:rPr lang="en-US" sz="2400" dirty="0"/>
              <a:t>Emphasize individual's need to </a:t>
            </a:r>
            <a:r>
              <a:rPr lang="en-US" sz="2400" i="1" dirty="0"/>
              <a:t>give</a:t>
            </a:r>
            <a:r>
              <a:rPr lang="en-US" sz="2400" dirty="0"/>
              <a:t>, </a:t>
            </a:r>
            <a:r>
              <a:rPr lang="en-US" sz="2400" dirty="0" smtClean="0"/>
              <a:t>not </a:t>
            </a:r>
            <a:r>
              <a:rPr lang="en-US" sz="2400" dirty="0"/>
              <a:t>church's </a:t>
            </a:r>
            <a:r>
              <a:rPr lang="en-US" sz="2400" dirty="0" smtClean="0"/>
              <a:t>need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receive.</a:t>
            </a:r>
            <a:endParaRPr lang="en-US" sz="2400" dirty="0">
              <a:cs typeface="Arial" pitchFamily="34" charset="0"/>
            </a:endParaRPr>
          </a:p>
          <a:p>
            <a:pPr marL="793750" lvl="1" indent="-403225" eaLnBrk="0" hangingPunct="0">
              <a:spcBef>
                <a:spcPct val="20000"/>
              </a:spcBef>
              <a:spcAft>
                <a:spcPts val="1200"/>
              </a:spcAft>
              <a:buClr>
                <a:srgbClr val="4891DC"/>
              </a:buClr>
              <a:buFont typeface="Arial" panose="020B0604020202020204" pitchFamily="34" charset="0"/>
              <a:buChar char="•"/>
              <a:tabLst>
                <a:tab pos="403225" algn="l"/>
                <a:tab pos="912813" algn="l"/>
                <a:tab pos="8455025" algn="r"/>
              </a:tabLst>
            </a:pPr>
            <a:r>
              <a:rPr lang="en-US" sz="2400" dirty="0"/>
              <a:t>All stewardship rooted in thanks-giving.  Generosity is born in gratitude.</a:t>
            </a:r>
          </a:p>
          <a:p>
            <a:pPr marL="793750" lvl="1" indent="-403225" eaLnBrk="0" hangingPunct="0">
              <a:spcBef>
                <a:spcPct val="20000"/>
              </a:spcBef>
              <a:spcAft>
                <a:spcPts val="1200"/>
              </a:spcAft>
              <a:buClr>
                <a:srgbClr val="4891DC"/>
              </a:buClr>
              <a:buFont typeface="Arial" panose="020B0604020202020204" pitchFamily="34" charset="0"/>
              <a:buChar char="•"/>
              <a:tabLst>
                <a:tab pos="403225" algn="l"/>
                <a:tab pos="912813" algn="l"/>
                <a:tab pos="8455025" algn="r"/>
              </a:tabLst>
            </a:pPr>
            <a:r>
              <a:rPr lang="en-US" sz="2400" dirty="0" smtClean="0">
                <a:cs typeface="Arial" pitchFamily="34" charset="0"/>
              </a:rPr>
              <a:t>Make it easy to give by receiving electronic </a:t>
            </a:r>
            <a:r>
              <a:rPr lang="en-US" sz="2400" dirty="0">
                <a:cs typeface="Arial" pitchFamily="34" charset="0"/>
              </a:rPr>
              <a:t>funds </a:t>
            </a:r>
            <a:r>
              <a:rPr lang="en-US" sz="2400" dirty="0" smtClean="0">
                <a:cs typeface="Arial" pitchFamily="34" charset="0"/>
              </a:rPr>
              <a:t>transfers (and a word about credit cards)</a:t>
            </a:r>
            <a:endParaRPr lang="en-US" sz="2400" dirty="0">
              <a:cs typeface="Arial" pitchFamily="34" charset="0"/>
            </a:endParaRPr>
          </a:p>
          <a:p>
            <a:pPr marL="793750" lvl="1" indent="-403225" eaLnBrk="0" hangingPunct="0">
              <a:spcBef>
                <a:spcPct val="20000"/>
              </a:spcBef>
              <a:buClr>
                <a:srgbClr val="0E0767"/>
              </a:buClr>
              <a:buFont typeface="PressWriter Symbols"/>
              <a:buChar char=""/>
              <a:tabLst>
                <a:tab pos="403225" algn="l"/>
                <a:tab pos="912813" algn="l"/>
                <a:tab pos="8455025" algn="r"/>
              </a:tabLst>
            </a:pPr>
            <a:endParaRPr lang="en-US" sz="2400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212725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891DC"/>
                </a:solidFill>
              </a:rPr>
              <a:t>Money Cross </a:t>
            </a:r>
            <a:r>
              <a:rPr lang="en-US" sz="4000" b="1" dirty="0" smtClean="0">
                <a:solidFill>
                  <a:srgbClr val="4891DC"/>
                </a:solidFill>
              </a:rPr>
              <a:t>Talk</a:t>
            </a:r>
            <a:br>
              <a:rPr lang="en-US" sz="4000" b="1" dirty="0" smtClean="0">
                <a:solidFill>
                  <a:srgbClr val="4891DC"/>
                </a:solidFill>
              </a:rPr>
            </a:br>
            <a:r>
              <a:rPr lang="en-US" sz="4000" b="1" dirty="0" smtClean="0">
                <a:solidFill>
                  <a:srgbClr val="4891DC"/>
                </a:solidFill>
              </a:rPr>
              <a:t>for </a:t>
            </a:r>
            <a:r>
              <a:rPr lang="en-US" sz="4000" b="1" dirty="0">
                <a:solidFill>
                  <a:srgbClr val="4891DC"/>
                </a:solidFill>
              </a:rPr>
              <a:t>All Generations:</a:t>
            </a:r>
          </a:p>
          <a:p>
            <a:pPr algn="ctr"/>
            <a:r>
              <a:rPr lang="en-US" sz="4000" b="1" dirty="0" smtClean="0">
                <a:solidFill>
                  <a:srgbClr val="4891DC"/>
                </a:solidFill>
              </a:rPr>
              <a:t>A Miscellany</a:t>
            </a:r>
            <a:endParaRPr lang="en-US" sz="4000" b="1" dirty="0">
              <a:solidFill>
                <a:srgbClr val="4891DC"/>
              </a:solidFill>
            </a:endParaRPr>
          </a:p>
        </p:txBody>
      </p:sp>
      <p:pic>
        <p:nvPicPr>
          <p:cNvPr id="4" name="Picture 3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19">
            <a:off x="5097252" y="762000"/>
            <a:ext cx="3761232" cy="188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8458200" cy="32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b="1" dirty="0"/>
              <a:t>Reverse the budget </a:t>
            </a:r>
            <a:r>
              <a:rPr lang="en-US" sz="2600" b="1" dirty="0" smtClean="0"/>
              <a:t>equation.</a:t>
            </a:r>
            <a:endParaRPr lang="en-US" sz="2600" b="1" dirty="0"/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 smtClean="0"/>
              <a:t>Pledges </a:t>
            </a:r>
            <a:r>
              <a:rPr lang="en-US" sz="2600" dirty="0"/>
              <a:t>produce budget;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budget </a:t>
            </a:r>
            <a:r>
              <a:rPr lang="en-US" sz="2600" dirty="0"/>
              <a:t>doesn’t attract pledges</a:t>
            </a:r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/>
              <a:t>Use narrative budgets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600" b="1" dirty="0" smtClean="0"/>
              <a:t>Provide </a:t>
            </a:r>
            <a:r>
              <a:rPr lang="en-US" sz="2600" b="1" dirty="0"/>
              <a:t>opportunities for faith </a:t>
            </a:r>
            <a:r>
              <a:rPr lang="en-US" sz="2600" b="1" dirty="0" smtClean="0"/>
              <a:t>speaking.</a:t>
            </a:r>
            <a:endParaRPr lang="en-US" sz="2600" b="1" dirty="0"/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/>
              <a:t>Personal faith sharing (Every Member Visitation?)</a:t>
            </a:r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/>
              <a:t>Testimonials in </a:t>
            </a:r>
            <a:r>
              <a:rPr lang="en-US" sz="2600" dirty="0" smtClean="0"/>
              <a:t>worship</a:t>
            </a:r>
            <a:endParaRPr lang="en-US" sz="26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12725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891DC"/>
                </a:solidFill>
              </a:rPr>
              <a:t>Money Cross </a:t>
            </a:r>
            <a:r>
              <a:rPr lang="en-US" sz="4000" b="1" dirty="0" smtClean="0">
                <a:solidFill>
                  <a:srgbClr val="4891DC"/>
                </a:solidFill>
              </a:rPr>
              <a:t>Talk</a:t>
            </a:r>
            <a:br>
              <a:rPr lang="en-US" sz="4000" b="1" dirty="0" smtClean="0">
                <a:solidFill>
                  <a:srgbClr val="4891DC"/>
                </a:solidFill>
              </a:rPr>
            </a:br>
            <a:r>
              <a:rPr lang="en-US" sz="4000" b="1" dirty="0" smtClean="0">
                <a:solidFill>
                  <a:srgbClr val="4891DC"/>
                </a:solidFill>
              </a:rPr>
              <a:t>for </a:t>
            </a:r>
            <a:r>
              <a:rPr lang="en-US" sz="4000" b="1" dirty="0">
                <a:solidFill>
                  <a:srgbClr val="4891DC"/>
                </a:solidFill>
              </a:rPr>
              <a:t>All Generations:</a:t>
            </a:r>
          </a:p>
          <a:p>
            <a:pPr algn="ctr"/>
            <a:r>
              <a:rPr lang="en-US" sz="4000" b="1" dirty="0" smtClean="0">
                <a:solidFill>
                  <a:srgbClr val="4891DC"/>
                </a:solidFill>
              </a:rPr>
              <a:t>A Miscellany</a:t>
            </a:r>
            <a:endParaRPr lang="en-US" sz="4000" b="1" dirty="0">
              <a:solidFill>
                <a:srgbClr val="4891DC"/>
              </a:solidFill>
            </a:endParaRPr>
          </a:p>
        </p:txBody>
      </p:sp>
      <p:pic>
        <p:nvPicPr>
          <p:cNvPr id="8" name="Picture 7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19">
            <a:off x="5097252" y="762000"/>
            <a:ext cx="3761232" cy="188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636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228600" y="2819400"/>
            <a:ext cx="845820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b="1" dirty="0"/>
              <a:t>Earn Trust – walking the walk.</a:t>
            </a:r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/>
              <a:t>PPP: Publicly Promise to Pay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mission </a:t>
            </a:r>
            <a:r>
              <a:rPr lang="en-US" sz="2600" dirty="0"/>
              <a:t>commitments first</a:t>
            </a:r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/>
              <a:t>Transparent Treasury: Regular financial statements in public places and systematic reporting of need AND expenditure</a:t>
            </a:r>
          </a:p>
          <a:p>
            <a:pPr marL="685800" lvl="2" indent="-342900" eaLnBrk="0" hangingPunct="0"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</a:pPr>
            <a:r>
              <a:rPr lang="en-US" sz="2600" dirty="0" smtClean="0"/>
              <a:t>For </a:t>
            </a:r>
            <a:r>
              <a:rPr lang="en-US" sz="2600" dirty="0"/>
              <a:t>leaders, especially </a:t>
            </a:r>
            <a:r>
              <a:rPr lang="en-US" sz="2600" dirty="0" smtClean="0"/>
              <a:t>priests: </a:t>
            </a:r>
            <a:r>
              <a:rPr lang="en-US" sz="2600" i="1" dirty="0" smtClean="0"/>
              <a:t>SHARE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i="1" dirty="0" smtClean="0"/>
              <a:t>that</a:t>
            </a:r>
            <a:r>
              <a:rPr lang="en-US" sz="2600" dirty="0" smtClean="0"/>
              <a:t> </a:t>
            </a:r>
            <a:r>
              <a:rPr lang="en-US" sz="2600" dirty="0"/>
              <a:t>you give,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i="1" dirty="0" smtClean="0"/>
              <a:t>what </a:t>
            </a:r>
            <a:r>
              <a:rPr lang="en-US" sz="2600" dirty="0" smtClean="0"/>
              <a:t>you </a:t>
            </a:r>
            <a:r>
              <a:rPr lang="en-US" sz="2600" dirty="0"/>
              <a:t>give, and </a:t>
            </a:r>
            <a:r>
              <a:rPr lang="en-US" sz="2600" i="1" dirty="0" smtClean="0"/>
              <a:t>why</a:t>
            </a:r>
            <a:endParaRPr lang="en-US" sz="2600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212725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891DC"/>
                </a:solidFill>
              </a:rPr>
              <a:t>Money Cross </a:t>
            </a:r>
            <a:r>
              <a:rPr lang="en-US" sz="4000" b="1" dirty="0" smtClean="0">
                <a:solidFill>
                  <a:srgbClr val="4891DC"/>
                </a:solidFill>
              </a:rPr>
              <a:t>Talk</a:t>
            </a:r>
            <a:br>
              <a:rPr lang="en-US" sz="4000" b="1" dirty="0" smtClean="0">
                <a:solidFill>
                  <a:srgbClr val="4891DC"/>
                </a:solidFill>
              </a:rPr>
            </a:br>
            <a:r>
              <a:rPr lang="en-US" sz="4000" b="1" dirty="0" smtClean="0">
                <a:solidFill>
                  <a:srgbClr val="4891DC"/>
                </a:solidFill>
              </a:rPr>
              <a:t>for </a:t>
            </a:r>
            <a:r>
              <a:rPr lang="en-US" sz="4000" b="1" dirty="0">
                <a:solidFill>
                  <a:srgbClr val="4891DC"/>
                </a:solidFill>
              </a:rPr>
              <a:t>All Generations:</a:t>
            </a:r>
          </a:p>
          <a:p>
            <a:pPr algn="ctr"/>
            <a:r>
              <a:rPr lang="en-US" sz="4000" b="1" dirty="0" smtClean="0">
                <a:solidFill>
                  <a:srgbClr val="4891DC"/>
                </a:solidFill>
              </a:rPr>
              <a:t>A Miscellany</a:t>
            </a:r>
            <a:endParaRPr lang="en-US" sz="4000" b="1" dirty="0">
              <a:solidFill>
                <a:srgbClr val="4891DC"/>
              </a:solidFill>
            </a:endParaRPr>
          </a:p>
        </p:txBody>
      </p:sp>
      <p:pic>
        <p:nvPicPr>
          <p:cNvPr id="8" name="Picture 7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19">
            <a:off x="5097252" y="762000"/>
            <a:ext cx="3761232" cy="188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70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04800" y="2877835"/>
            <a:ext cx="8534400" cy="19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500"/>
              </a:spcAft>
              <a:buClr>
                <a:srgbClr val="0E0767"/>
              </a:buClr>
              <a:tabLst>
                <a:tab pos="349250" algn="l"/>
              </a:tabLst>
            </a:pPr>
            <a:r>
              <a:rPr lang="en-US" sz="2600" dirty="0"/>
              <a:t>In the annual stewardship </a:t>
            </a:r>
            <a:r>
              <a:rPr lang="en-US" sz="2600" dirty="0" smtClean="0"/>
              <a:t>effort,</a:t>
            </a:r>
            <a:r>
              <a:rPr lang="en-US" sz="2600" dirty="0"/>
              <a:t> </a:t>
            </a:r>
            <a:r>
              <a:rPr lang="en-US" sz="2600" b="1" i="1" dirty="0" smtClean="0"/>
              <a:t>target </a:t>
            </a:r>
            <a:r>
              <a:rPr lang="en-US" sz="2600" b="1" i="1" dirty="0"/>
              <a:t>the message, design the </a:t>
            </a:r>
            <a:r>
              <a:rPr lang="en-US" sz="2600" b="1" i="1" dirty="0" smtClean="0"/>
              <a:t>experience</a:t>
            </a:r>
            <a:r>
              <a:rPr lang="en-US" sz="2600" dirty="0" smtClean="0"/>
              <a:t>.</a:t>
            </a:r>
            <a:endParaRPr lang="en-US" sz="2600" dirty="0"/>
          </a:p>
          <a:p>
            <a:pPr marL="685800" lvl="2" indent="-342900" eaLnBrk="0" hangingPunct="0">
              <a:spcBef>
                <a:spcPct val="25000"/>
              </a:spcBef>
              <a:spcAft>
                <a:spcPts val="300"/>
              </a:spcAft>
              <a:buClr>
                <a:srgbClr val="4891DC"/>
              </a:buClr>
              <a:buFont typeface="Arial" pitchFamily="34" charset="0"/>
              <a:buChar char="•"/>
              <a:tabLst>
                <a:tab pos="349250" algn="l"/>
              </a:tabLst>
            </a:pPr>
            <a:r>
              <a:rPr lang="en-US" sz="2600" dirty="0"/>
              <a:t>Multiple mailings, generationally specific</a:t>
            </a:r>
          </a:p>
          <a:p>
            <a:pPr marL="685800" lvl="2" indent="-342900" eaLnBrk="0" hangingPunct="0">
              <a:spcBef>
                <a:spcPts val="500"/>
              </a:spcBef>
              <a:spcAft>
                <a:spcPts val="400"/>
              </a:spcAft>
              <a:buClr>
                <a:srgbClr val="4891DC"/>
              </a:buClr>
              <a:buFont typeface="Arial" pitchFamily="34" charset="0"/>
              <a:buChar char="•"/>
              <a:tabLst>
                <a:tab pos="349250" algn="l"/>
              </a:tabLst>
            </a:pPr>
            <a:r>
              <a:rPr lang="en-US" sz="2600" dirty="0"/>
              <a:t>Generationally sensitive brochures, letters, and </a:t>
            </a:r>
            <a:r>
              <a:rPr lang="en-US" sz="2600" dirty="0" smtClean="0"/>
              <a:t>appeals</a:t>
            </a:r>
            <a:endParaRPr lang="en-US" sz="2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2725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891DC"/>
                </a:solidFill>
              </a:rPr>
              <a:t>Money Cross </a:t>
            </a:r>
            <a:r>
              <a:rPr lang="en-US" sz="4000" b="1" dirty="0" smtClean="0">
                <a:solidFill>
                  <a:srgbClr val="4891DC"/>
                </a:solidFill>
              </a:rPr>
              <a:t>Talk</a:t>
            </a:r>
            <a:br>
              <a:rPr lang="en-US" sz="4000" b="1" dirty="0" smtClean="0">
                <a:solidFill>
                  <a:srgbClr val="4891DC"/>
                </a:solidFill>
              </a:rPr>
            </a:br>
            <a:r>
              <a:rPr lang="en-US" sz="4000" b="1" dirty="0" smtClean="0">
                <a:solidFill>
                  <a:srgbClr val="4891DC"/>
                </a:solidFill>
              </a:rPr>
              <a:t>for </a:t>
            </a:r>
            <a:r>
              <a:rPr lang="en-US" sz="4000" b="1" dirty="0">
                <a:solidFill>
                  <a:srgbClr val="4891DC"/>
                </a:solidFill>
              </a:rPr>
              <a:t>All Generations:</a:t>
            </a:r>
          </a:p>
          <a:p>
            <a:pPr algn="ctr"/>
            <a:r>
              <a:rPr lang="en-US" sz="4000" b="1" dirty="0" smtClean="0">
                <a:solidFill>
                  <a:srgbClr val="4891DC"/>
                </a:solidFill>
              </a:rPr>
              <a:t>A Miscellany</a:t>
            </a:r>
            <a:endParaRPr lang="en-US" sz="4000" b="1" dirty="0">
              <a:solidFill>
                <a:srgbClr val="4891DC"/>
              </a:solidFill>
            </a:endParaRPr>
          </a:p>
        </p:txBody>
      </p:sp>
      <p:pic>
        <p:nvPicPr>
          <p:cNvPr id="6" name="Picture 5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319">
            <a:off x="5097252" y="762000"/>
            <a:ext cx="3761232" cy="188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73">
            <a:off x="732603" y="545657"/>
            <a:ext cx="3702630" cy="585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9873">
            <a:off x="4331019" y="335111"/>
            <a:ext cx="3968322" cy="585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0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79">
            <a:off x="884579" y="359879"/>
            <a:ext cx="3595899" cy="566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79">
            <a:off x="4465853" y="524585"/>
            <a:ext cx="3836254" cy="566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4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904">
            <a:off x="776878" y="616312"/>
            <a:ext cx="3700423" cy="585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904">
            <a:off x="4434334" y="434429"/>
            <a:ext cx="3965956" cy="5853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9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B25510-A07A-43A6-953C-41431C9CE6A8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 rot="-4613">
            <a:off x="155495" y="2225095"/>
            <a:ext cx="807720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0050" indent="-282575">
              <a:spcBef>
                <a:spcPct val="50000"/>
              </a:spcBef>
              <a:spcAft>
                <a:spcPct val="50000"/>
              </a:spcAft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4</a:t>
            </a:r>
            <a:r>
              <a:rPr lang="en-US" sz="2200" dirty="0" smtClean="0">
                <a:cs typeface="Times New Roman" pitchFamily="18" charset="0"/>
              </a:rPr>
              <a:t> Types </a:t>
            </a:r>
            <a:r>
              <a:rPr lang="en-US" sz="2200" dirty="0">
                <a:cs typeface="Times New Roman" pitchFamily="18" charset="0"/>
              </a:rPr>
              <a:t>of </a:t>
            </a:r>
            <a:r>
              <a:rPr lang="en-US" sz="2200" dirty="0" smtClean="0">
                <a:cs typeface="Times New Roman" pitchFamily="18" charset="0"/>
              </a:rPr>
              <a:t>Generations</a:t>
            </a:r>
            <a:endParaRPr lang="en-US" sz="2200" dirty="0">
              <a:cs typeface="Times New Roman" pitchFamily="18" charset="0"/>
            </a:endParaRP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Civic</a:t>
            </a: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Adaptive</a:t>
            </a: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Idealist</a:t>
            </a:r>
          </a:p>
          <a:p>
            <a:pPr marL="977900" lvl="1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Reactive</a:t>
            </a:r>
          </a:p>
          <a:p>
            <a:pPr marL="400050" indent="-282575">
              <a:spcBef>
                <a:spcPts val="600"/>
              </a:spcBef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These types of generations have repeated in the same order, with one exception, through U.S. history.</a:t>
            </a:r>
          </a:p>
          <a:p>
            <a:pPr marL="400050" indent="-282575">
              <a:spcBef>
                <a:spcPts val="600"/>
              </a:spcBef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We develop natural ease with those who experience the same formative events at similar developmental stages.</a:t>
            </a:r>
          </a:p>
          <a:p>
            <a:pPr marL="400050" indent="-282575">
              <a:spcBef>
                <a:spcPts val="600"/>
              </a:spcBef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In understanding the past, we anticipate the future.</a:t>
            </a:r>
          </a:p>
          <a:p>
            <a:pPr marL="400050" indent="-282575">
              <a:spcBef>
                <a:spcPts val="600"/>
              </a:spcBef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200" dirty="0">
                <a:cs typeface="Times New Roman" pitchFamily="18" charset="0"/>
              </a:rPr>
              <a:t>Biblically, history is a line, and a circle -- a spiral.</a:t>
            </a:r>
            <a:endParaRPr lang="en-US" sz="20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37744"/>
            <a:ext cx="510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4891DC"/>
                </a:solidFill>
              </a:rPr>
              <a:t>Generations</a:t>
            </a:r>
            <a:br>
              <a:rPr lang="en-US" sz="5400" b="1" dirty="0" smtClean="0">
                <a:solidFill>
                  <a:srgbClr val="4891DC"/>
                </a:solidFill>
              </a:rPr>
            </a:br>
            <a:r>
              <a:rPr lang="en-US" sz="5400" b="1" dirty="0" smtClean="0">
                <a:solidFill>
                  <a:srgbClr val="4891DC"/>
                </a:solidFill>
              </a:rPr>
              <a:t>Theory</a:t>
            </a:r>
            <a:endParaRPr lang="en-US" sz="4000" b="1" dirty="0">
              <a:solidFill>
                <a:srgbClr val="4891DC"/>
              </a:solidFill>
            </a:endParaRPr>
          </a:p>
        </p:txBody>
      </p:sp>
      <p:pic>
        <p:nvPicPr>
          <p:cNvPr id="7" name="Picture 2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070">
            <a:off x="4788258" y="390137"/>
            <a:ext cx="4005072" cy="200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98163">
            <a:off x="674949" y="500986"/>
            <a:ext cx="7696363" cy="5883514"/>
            <a:chOff x="381000" y="-3602"/>
            <a:chExt cx="8975823" cy="6861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0"/>
              <a:ext cx="4335124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620" y="-3602"/>
              <a:ext cx="4646203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55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317131"/>
              </p:ext>
            </p:extLst>
          </p:nvPr>
        </p:nvGraphicFramePr>
        <p:xfrm>
          <a:off x="304800" y="0"/>
          <a:ext cx="85344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90537"/>
              </p:ext>
            </p:extLst>
          </p:nvPr>
        </p:nvGraphicFramePr>
        <p:xfrm>
          <a:off x="304800" y="0"/>
          <a:ext cx="8458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3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176023"/>
              </p:ext>
            </p:extLst>
          </p:nvPr>
        </p:nvGraphicFramePr>
        <p:xfrm>
          <a:off x="304800" y="0"/>
          <a:ext cx="8534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9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74666898"/>
              </p:ext>
            </p:extLst>
          </p:nvPr>
        </p:nvGraphicFramePr>
        <p:xfrm>
          <a:off x="533400" y="131150"/>
          <a:ext cx="8077200" cy="669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8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title="Silents"/>
          <p:cNvGraphicFramePr/>
          <p:nvPr>
            <p:extLst>
              <p:ext uri="{D42A27DB-BD31-4B8C-83A1-F6EECF244321}">
                <p14:modId xmlns:p14="http://schemas.microsoft.com/office/powerpoint/2010/main" val="2891364155"/>
              </p:ext>
            </p:extLst>
          </p:nvPr>
        </p:nvGraphicFramePr>
        <p:xfrm>
          <a:off x="533400" y="1752600"/>
          <a:ext cx="8077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6275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91DC"/>
                </a:solidFill>
              </a:rPr>
              <a:t>First Presbyterian by Generation</a:t>
            </a:r>
          </a:p>
          <a:p>
            <a:pPr algn="ctr"/>
            <a:r>
              <a:rPr lang="en-US" sz="3200" b="1" dirty="0" smtClean="0">
                <a:solidFill>
                  <a:srgbClr val="4891DC"/>
                </a:solidFill>
              </a:rPr>
              <a:t>May 2014</a:t>
            </a:r>
            <a:endParaRPr lang="en-US" sz="3200" b="1" dirty="0">
              <a:solidFill>
                <a:srgbClr val="4891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43747425"/>
              </p:ext>
            </p:extLst>
          </p:nvPr>
        </p:nvGraphicFramePr>
        <p:xfrm>
          <a:off x="457200" y="304800"/>
          <a:ext cx="8153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94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21002471"/>
              </p:ext>
            </p:extLst>
          </p:nvPr>
        </p:nvGraphicFramePr>
        <p:xfrm>
          <a:off x="609600" y="228600"/>
          <a:ext cx="79248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2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35FF8-A0FF-4AC0-B1B2-92C2B5B9960F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35149"/>
            <a:ext cx="9144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ZapfHumnst Dm BT" pitchFamily="34" charset="0"/>
              </a:rPr>
              <a:t>GENEROSITY</a:t>
            </a:r>
            <a:r>
              <a:rPr lang="en-US" sz="5400" b="1" dirty="0">
                <a:solidFill>
                  <a:srgbClr val="4891DC"/>
                </a:solidFill>
                <a:latin typeface="ZapfHumnst Dm BT" pitchFamily="34" charset="0"/>
              </a:rPr>
              <a:t/>
            </a:r>
            <a:br>
              <a:rPr lang="en-US" sz="5400" b="1" dirty="0">
                <a:solidFill>
                  <a:srgbClr val="4891DC"/>
                </a:solidFill>
                <a:latin typeface="ZapfHumnst Dm BT" pitchFamily="34" charset="0"/>
              </a:rPr>
            </a:br>
            <a:r>
              <a:rPr lang="en-US" sz="6500" b="1" dirty="0">
                <a:solidFill>
                  <a:srgbClr val="4891DC"/>
                </a:solidFill>
                <a:latin typeface="ZapfHumnst Dm BT" pitchFamily="34" charset="0"/>
              </a:rPr>
              <a:t>No More </a:t>
            </a:r>
            <a:br>
              <a:rPr lang="en-US" sz="6500" b="1" dirty="0">
                <a:solidFill>
                  <a:srgbClr val="4891DC"/>
                </a:solidFill>
                <a:latin typeface="ZapfHumnst Dm BT" pitchFamily="34" charset="0"/>
              </a:rPr>
            </a:br>
            <a:r>
              <a:rPr lang="en-US" sz="6500" b="1" dirty="0">
                <a:solidFill>
                  <a:srgbClr val="4891DC"/>
                </a:solidFill>
                <a:latin typeface="ZapfHumnst Dm BT" pitchFamily="34" charset="0"/>
              </a:rPr>
              <a:t>One-Size-Fits-All</a:t>
            </a:r>
          </a:p>
          <a:p>
            <a:pPr algn="ctr"/>
            <a:endParaRPr lang="en-US" sz="6500" b="1" dirty="0">
              <a:solidFill>
                <a:srgbClr val="4891DC"/>
              </a:solidFill>
              <a:latin typeface="ZapfHumnst Dm BT" pitchFamily="34" charset="0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914400" y="5486400"/>
            <a:ext cx="7924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 smtClean="0">
                <a:latin typeface="ZapfHumnst Dm BT" pitchFamily="34" charset="0"/>
              </a:rPr>
              <a:t>The Rev. Karl </a:t>
            </a:r>
            <a:r>
              <a:rPr lang="en-US" b="1" dirty="0">
                <a:latin typeface="ZapfHumnst Dm BT" pitchFamily="34" charset="0"/>
              </a:rPr>
              <a:t>Travis</a:t>
            </a:r>
          </a:p>
          <a:p>
            <a:pPr algn="r"/>
            <a:r>
              <a:rPr lang="en-US" dirty="0">
                <a:latin typeface="ZapfHumnst Dm BT" pitchFamily="34" charset="0"/>
              </a:rPr>
              <a:t>Pastor, First Presbyterian Church</a:t>
            </a:r>
          </a:p>
          <a:p>
            <a:pPr algn="r"/>
            <a:r>
              <a:rPr lang="en-US" dirty="0">
                <a:latin typeface="ZapfHumnst Dm BT" pitchFamily="34" charset="0"/>
              </a:rPr>
              <a:t>Fort Worth, TX</a:t>
            </a:r>
          </a:p>
        </p:txBody>
      </p:sp>
      <p:pic>
        <p:nvPicPr>
          <p:cNvPr id="8" name="Picture 7" descr="http://www.homecareassistancemn.com/blog/wp-content/uploads/2012/10/multigenerational-housing-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35899"/>
            <a:ext cx="4128323" cy="2064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http://activerain.trulia.com/image_store/uploads/1/9/7/8/0/ar1319745154087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77">
            <a:off x="6176064" y="3326946"/>
            <a:ext cx="2238078" cy="175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/>
          <a:stretch/>
        </p:blipFill>
        <p:spPr>
          <a:xfrm rot="21367201">
            <a:off x="671919" y="3395648"/>
            <a:ext cx="1861833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86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459E3F-1058-4731-9D5F-08CEB5797C0C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21967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4891DC"/>
                </a:solidFill>
              </a:rPr>
              <a:t>The Living Generations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610600" cy="342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ct val="50000"/>
              </a:spcAft>
              <a:tabLst>
                <a:tab pos="4122738" algn="l"/>
                <a:tab pos="5834063" algn="l"/>
                <a:tab pos="7024688" algn="ctr"/>
              </a:tabLst>
            </a:pPr>
            <a:r>
              <a:rPr lang="en-US" sz="2500" b="1" dirty="0">
                <a:solidFill>
                  <a:srgbClr val="4891DC"/>
                </a:solidFill>
              </a:rPr>
              <a:t>Generation	Birth Years	Generation Type</a:t>
            </a:r>
          </a:p>
          <a:p>
            <a:pPr>
              <a:lnSpc>
                <a:spcPct val="130000"/>
              </a:lnSpc>
              <a:buClr>
                <a:srgbClr val="4891DC"/>
              </a:buClr>
              <a:buFont typeface="PressWriter Symbols"/>
              <a:buChar char="»"/>
              <a:tabLst>
                <a:tab pos="4122738" algn="l"/>
                <a:tab pos="5834063" algn="l"/>
                <a:tab pos="7024688" algn="ctr"/>
              </a:tabLst>
            </a:pPr>
            <a:r>
              <a:rPr lang="en-US" sz="2200" dirty="0"/>
              <a:t>GI Generation	1901-1924	</a:t>
            </a:r>
            <a:r>
              <a:rPr lang="en-US" sz="2200" dirty="0" smtClean="0"/>
              <a:t>Civic (hero)</a:t>
            </a:r>
            <a:endParaRPr lang="en-US" sz="2200" dirty="0"/>
          </a:p>
          <a:p>
            <a:pPr>
              <a:lnSpc>
                <a:spcPct val="130000"/>
              </a:lnSpc>
              <a:buClr>
                <a:srgbClr val="4891DC"/>
              </a:buClr>
              <a:buFont typeface="PressWriter Symbols"/>
              <a:buChar char="»"/>
              <a:tabLst>
                <a:tab pos="4122738" algn="l"/>
                <a:tab pos="5834063" algn="l"/>
                <a:tab pos="7024688" algn="ctr"/>
              </a:tabLst>
            </a:pPr>
            <a:r>
              <a:rPr lang="en-US" sz="2200" dirty="0"/>
              <a:t>Silent Generation	1925-1942	</a:t>
            </a:r>
            <a:r>
              <a:rPr lang="en-US" sz="2200" dirty="0" smtClean="0"/>
              <a:t>Adaptive (artist)</a:t>
            </a:r>
            <a:endParaRPr lang="en-US" sz="2200" dirty="0"/>
          </a:p>
          <a:p>
            <a:pPr>
              <a:lnSpc>
                <a:spcPct val="130000"/>
              </a:lnSpc>
              <a:buClr>
                <a:srgbClr val="4891DC"/>
              </a:buClr>
              <a:buFont typeface="PressWriter Symbols"/>
              <a:buChar char="»"/>
              <a:tabLst>
                <a:tab pos="4122738" algn="l"/>
                <a:tab pos="5834063" algn="l"/>
                <a:tab pos="7024688" algn="ctr"/>
              </a:tabLst>
            </a:pPr>
            <a:r>
              <a:rPr lang="en-US" sz="2200" dirty="0"/>
              <a:t>Boomer Generation	1943-1960	</a:t>
            </a:r>
            <a:r>
              <a:rPr lang="en-US" sz="2200" dirty="0" smtClean="0"/>
              <a:t>Idealist (prophet)</a:t>
            </a:r>
            <a:endParaRPr lang="en-US" sz="2200" dirty="0"/>
          </a:p>
          <a:p>
            <a:pPr>
              <a:lnSpc>
                <a:spcPct val="130000"/>
              </a:lnSpc>
              <a:buClr>
                <a:srgbClr val="4891DC"/>
              </a:buClr>
              <a:buFont typeface="PressWriter Symbols"/>
              <a:buChar char="»"/>
              <a:tabLst>
                <a:tab pos="4122738" algn="l"/>
                <a:tab pos="5834063" algn="l"/>
                <a:tab pos="7024688" algn="ctr"/>
              </a:tabLst>
            </a:pPr>
            <a:r>
              <a:rPr lang="en-US" sz="2200" dirty="0"/>
              <a:t>Thirteener (Xer) Generation	1961-1981	</a:t>
            </a:r>
            <a:r>
              <a:rPr lang="en-US" sz="2200" dirty="0" smtClean="0"/>
              <a:t>Reactive (nomad)</a:t>
            </a:r>
            <a:endParaRPr lang="en-US" sz="2200" dirty="0"/>
          </a:p>
          <a:p>
            <a:pPr>
              <a:lnSpc>
                <a:spcPct val="130000"/>
              </a:lnSpc>
              <a:buClr>
                <a:srgbClr val="4891DC"/>
              </a:buClr>
              <a:buFont typeface="PressWriter Symbols"/>
              <a:buChar char="»"/>
              <a:tabLst>
                <a:tab pos="4122738" algn="l"/>
                <a:tab pos="5834063" algn="l"/>
                <a:tab pos="7024688" algn="ctr"/>
              </a:tabLst>
            </a:pPr>
            <a:r>
              <a:rPr lang="en-US" sz="2200" dirty="0"/>
              <a:t>Millennial Generation	</a:t>
            </a:r>
            <a:r>
              <a:rPr lang="en-US" sz="2200" dirty="0" smtClean="0"/>
              <a:t>1982-2004</a:t>
            </a:r>
            <a:r>
              <a:rPr lang="en-US" sz="2200" dirty="0"/>
              <a:t>	</a:t>
            </a:r>
            <a:r>
              <a:rPr lang="en-US" sz="2200" dirty="0" smtClean="0"/>
              <a:t>Civic (hero)</a:t>
            </a:r>
          </a:p>
          <a:p>
            <a:pPr>
              <a:lnSpc>
                <a:spcPct val="130000"/>
              </a:lnSpc>
              <a:buClr>
                <a:srgbClr val="4891DC"/>
              </a:buClr>
              <a:buFont typeface="PressWriter Symbols"/>
              <a:buChar char="»"/>
              <a:tabLst>
                <a:tab pos="4122738" algn="l"/>
                <a:tab pos="5834063" algn="l"/>
                <a:tab pos="7024688" algn="ctr"/>
              </a:tabLst>
            </a:pPr>
            <a:r>
              <a:rPr lang="en-US" sz="2200" dirty="0" smtClean="0"/>
              <a:t>Homeland Generation	2005-present	Adaptive (artist)</a:t>
            </a:r>
            <a:endParaRPr lang="en-US" sz="2200" dirty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457200" y="5906869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4891DC"/>
                </a:solidFill>
                <a:latin typeface="+mn-lt"/>
              </a:rPr>
              <a:t>Neil Howe and Bill Strauss, </a:t>
            </a:r>
            <a:r>
              <a:rPr lang="en-US" i="1" dirty="0">
                <a:solidFill>
                  <a:srgbClr val="4891DC"/>
                </a:solidFill>
                <a:latin typeface="+mn-lt"/>
              </a:rPr>
              <a:t>Generations: The History of America’s Future, 1584 to 2069</a:t>
            </a:r>
            <a:r>
              <a:rPr lang="en-US" dirty="0">
                <a:solidFill>
                  <a:srgbClr val="4891DC"/>
                </a:solidFill>
                <a:latin typeface="+mn-lt"/>
              </a:rPr>
              <a:t>.  Quill: New York, </a:t>
            </a:r>
            <a:r>
              <a:rPr lang="en-US" dirty="0" smtClean="0">
                <a:solidFill>
                  <a:srgbClr val="4891DC"/>
                </a:solidFill>
                <a:latin typeface="+mn-lt"/>
              </a:rPr>
              <a:t>1991, and </a:t>
            </a:r>
            <a:r>
              <a:rPr lang="en-US" dirty="0">
                <a:solidFill>
                  <a:srgbClr val="4891DC"/>
                </a:solidFill>
                <a:latin typeface="+mn-lt"/>
              </a:rPr>
              <a:t>http://www.lifecourse.com</a:t>
            </a:r>
            <a:r>
              <a:rPr lang="en-US" dirty="0" smtClean="0">
                <a:solidFill>
                  <a:srgbClr val="4891DC"/>
                </a:solidFill>
                <a:latin typeface="+mn-lt"/>
              </a:rPr>
              <a:t>/.</a:t>
            </a:r>
            <a:endParaRPr lang="en-US" dirty="0">
              <a:solidFill>
                <a:srgbClr val="4891D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858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4891DC"/>
                </a:solidFill>
              </a:rPr>
              <a:t>What Formed Your Generation?</a:t>
            </a:r>
            <a:endParaRPr lang="en-US" sz="2400" b="1" dirty="0">
              <a:solidFill>
                <a:srgbClr val="4891D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6400"/>
            <a:ext cx="83058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2575">
              <a:spcBef>
                <a:spcPct val="50000"/>
              </a:spcBef>
              <a:spcAft>
                <a:spcPct val="50000"/>
              </a:spcAft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dirty="0" smtClean="0">
                <a:cs typeface="Times New Roman" pitchFamily="18" charset="0"/>
              </a:rPr>
              <a:t>Instinctively, we know the answer …</a:t>
            </a:r>
          </a:p>
          <a:p>
            <a:pPr marL="857250" lvl="1" indent="-282575">
              <a:spcBef>
                <a:spcPct val="50000"/>
              </a:spcBef>
              <a:spcAft>
                <a:spcPct val="50000"/>
              </a:spcAft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dirty="0" smtClean="0">
                <a:cs typeface="Times New Roman" pitchFamily="18" charset="0"/>
              </a:rPr>
              <a:t>Generations formed early in lifecycle</a:t>
            </a:r>
            <a:endParaRPr lang="en-US" sz="2800" dirty="0">
              <a:cs typeface="Times New Roman" pitchFamily="18" charset="0"/>
            </a:endParaRPr>
          </a:p>
          <a:p>
            <a:pPr marL="857250" lvl="1" indent="-349250">
              <a:spcAft>
                <a:spcPts val="600"/>
              </a:spcAft>
              <a:buClr>
                <a:srgbClr val="4891DC"/>
              </a:buClr>
              <a:buFont typeface="Wingdings" pitchFamily="2" charset="2"/>
              <a:buChar char="ü"/>
              <a:tabLst>
                <a:tab pos="1030288" algn="l"/>
              </a:tabLst>
            </a:pPr>
            <a:r>
              <a:rPr lang="en-US" sz="2800" dirty="0" smtClean="0">
                <a:cs typeface="Times New Roman" pitchFamily="18" charset="0"/>
              </a:rPr>
              <a:t>Generations formed by</a:t>
            </a:r>
            <a:endParaRPr lang="en-US" sz="2800" dirty="0">
              <a:cs typeface="Times New Roman" pitchFamily="18" charset="0"/>
            </a:endParaRPr>
          </a:p>
          <a:p>
            <a:pPr marL="1435100" lvl="2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dirty="0">
                <a:cs typeface="Times New Roman" pitchFamily="18" charset="0"/>
              </a:rPr>
              <a:t>h</a:t>
            </a:r>
            <a:r>
              <a:rPr lang="en-US" sz="2800" dirty="0" smtClean="0">
                <a:cs typeface="Times New Roman" pitchFamily="18" charset="0"/>
              </a:rPr>
              <a:t>istorical events </a:t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solidFill>
                  <a:srgbClr val="4891DC"/>
                </a:solidFill>
                <a:cs typeface="Times New Roman" pitchFamily="18" charset="0"/>
              </a:rPr>
              <a:t>Where were you when?</a:t>
            </a:r>
            <a:endParaRPr lang="en-US" sz="2800" dirty="0">
              <a:solidFill>
                <a:srgbClr val="4891DC"/>
              </a:solidFill>
              <a:cs typeface="Times New Roman" pitchFamily="18" charset="0"/>
            </a:endParaRPr>
          </a:p>
          <a:p>
            <a:pPr marL="1435100" lvl="2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dirty="0">
                <a:cs typeface="Times New Roman" pitchFamily="18" charset="0"/>
              </a:rPr>
              <a:t>t</a:t>
            </a:r>
            <a:r>
              <a:rPr lang="en-US" sz="2800" dirty="0" smtClean="0">
                <a:cs typeface="Times New Roman" pitchFamily="18" charset="0"/>
              </a:rPr>
              <a:t>echnological developments </a:t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solidFill>
                  <a:srgbClr val="4891DC"/>
                </a:solidFill>
                <a:cs typeface="Times New Roman" pitchFamily="18" charset="0"/>
              </a:rPr>
              <a:t>Model </a:t>
            </a:r>
            <a:r>
              <a:rPr lang="en-US" sz="2800" dirty="0" err="1" smtClean="0">
                <a:solidFill>
                  <a:srgbClr val="4891DC"/>
                </a:solidFill>
                <a:cs typeface="Times New Roman" pitchFamily="18" charset="0"/>
              </a:rPr>
              <a:t>Ts</a:t>
            </a:r>
            <a:r>
              <a:rPr lang="en-US" sz="2800" dirty="0" smtClean="0">
                <a:solidFill>
                  <a:srgbClr val="4891DC"/>
                </a:solidFill>
                <a:cs typeface="Times New Roman" pitchFamily="18" charset="0"/>
              </a:rPr>
              <a:t> and The Walkman</a:t>
            </a:r>
            <a:endParaRPr lang="en-US" sz="2800" dirty="0">
              <a:solidFill>
                <a:srgbClr val="4891DC"/>
              </a:solidFill>
              <a:cs typeface="Times New Roman" pitchFamily="18" charset="0"/>
            </a:endParaRPr>
          </a:p>
          <a:p>
            <a:pPr marL="1435100" lvl="2" indent="-349250">
              <a:buClr>
                <a:srgbClr val="4891DC"/>
              </a:buClr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800" dirty="0" smtClean="0">
                <a:cs typeface="Times New Roman" pitchFamily="18" charset="0"/>
              </a:rPr>
              <a:t>cultural trends </a:t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solidFill>
                  <a:srgbClr val="4891DC"/>
                </a:solidFill>
                <a:cs typeface="Times New Roman" pitchFamily="18" charset="0"/>
              </a:rPr>
              <a:t>sex, drugs, rock and roll</a:t>
            </a:r>
            <a:endParaRPr lang="en-US" sz="2800" dirty="0">
              <a:solidFill>
                <a:srgbClr val="4891D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02CD-1D2E-494D-94A8-1BAAC7666D32}" type="slidenum">
              <a:rPr lang="en-US" sz="1100">
                <a:latin typeface="ZapfHumnst BT" panose="020B0502050508020304" pitchFamily="34" charset="0"/>
              </a:rPr>
              <a:pPr/>
              <a:t>6</a:t>
            </a:fld>
            <a:endParaRPr lang="en-US" sz="1100">
              <a:latin typeface="ZapfHumnst BT" panose="020B0502050508020304" pitchFamily="34" charset="0"/>
            </a:endParaRPr>
          </a:p>
        </p:txBody>
      </p:sp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ZapfHumnst BT" panose="020B0502050508020304" pitchFamily="34" charset="0"/>
              </a:rPr>
              <a:t>Generations Theory and Organizational Life</a:t>
            </a:r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365125" y="5334000"/>
            <a:ext cx="1228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en-US" sz="1600" b="1" i="1" dirty="0" smtClean="0">
                <a:solidFill>
                  <a:srgbClr val="FF0000"/>
                </a:solidFill>
                <a:latin typeface="ZapfHumnst BT" panose="020B0502050508020304" pitchFamily="34" charset="0"/>
                <a:cs typeface="Times New Roman" pitchFamily="18" charset="0"/>
              </a:rPr>
              <a:t>Vestry</a:t>
            </a:r>
            <a:endParaRPr lang="en-US" sz="1200" dirty="0">
              <a:latin typeface="ZapfHumnst BT" panose="020B0502050508020304" pitchFamily="34" charset="0"/>
              <a:cs typeface="Times New Roman" pitchFamily="18" charset="0"/>
            </a:endParaRPr>
          </a:p>
          <a:p>
            <a:pPr algn="ctr" eaLnBrk="0" hangingPunct="0"/>
            <a:endParaRPr lang="en-US" sz="2400" dirty="0">
              <a:latin typeface="ZapfHumnst BT" panose="020B0502050508020304" pitchFamily="34" charset="0"/>
            </a:endParaRPr>
          </a:p>
        </p:txBody>
      </p:sp>
      <p:grpSp>
        <p:nvGrpSpPr>
          <p:cNvPr id="438276" name="Group 4"/>
          <p:cNvGrpSpPr>
            <a:grpSpLocks/>
          </p:cNvGrpSpPr>
          <p:nvPr/>
        </p:nvGrpSpPr>
        <p:grpSpPr bwMode="auto">
          <a:xfrm>
            <a:off x="1752600" y="5359409"/>
            <a:ext cx="1681163" cy="671970"/>
            <a:chOff x="0" y="11143"/>
            <a:chExt cx="1211" cy="614"/>
          </a:xfrm>
        </p:grpSpPr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0" y="11143"/>
              <a:ext cx="1211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To be included is an honor and sign of prominence in church/community</a:t>
              </a:r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0" y="11602"/>
              <a:ext cx="12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279" name="Group 7"/>
          <p:cNvGrpSpPr>
            <a:grpSpLocks/>
          </p:cNvGrpSpPr>
          <p:nvPr/>
        </p:nvGrpSpPr>
        <p:grpSpPr bwMode="auto">
          <a:xfrm>
            <a:off x="3505200" y="5359402"/>
            <a:ext cx="1679575" cy="670481"/>
            <a:chOff x="0" y="12063"/>
            <a:chExt cx="1211" cy="612"/>
          </a:xfrm>
        </p:grpSpPr>
        <p:sp>
          <p:nvSpPr>
            <p:cNvPr id="438280" name="Rectangle 8"/>
            <p:cNvSpPr>
              <a:spLocks noChangeArrowheads="1"/>
            </p:cNvSpPr>
            <p:nvPr/>
          </p:nvSpPr>
          <p:spPr bwMode="auto">
            <a:xfrm>
              <a:off x="0" y="12063"/>
              <a:ext cx="1211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To be included is an honor and sign of prominence in church/community</a:t>
              </a:r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281" name="Rectangle 9"/>
            <p:cNvSpPr>
              <a:spLocks noChangeArrowheads="1"/>
            </p:cNvSpPr>
            <p:nvPr/>
          </p:nvSpPr>
          <p:spPr bwMode="auto">
            <a:xfrm>
              <a:off x="0" y="12520"/>
              <a:ext cx="12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282" name="Group 10"/>
          <p:cNvGrpSpPr>
            <a:grpSpLocks/>
          </p:cNvGrpSpPr>
          <p:nvPr/>
        </p:nvGrpSpPr>
        <p:grpSpPr bwMode="auto">
          <a:xfrm>
            <a:off x="304800" y="1727200"/>
            <a:ext cx="1349375" cy="501650"/>
            <a:chOff x="0" y="0"/>
            <a:chExt cx="973" cy="460"/>
          </a:xfrm>
        </p:grpSpPr>
        <p:sp>
          <p:nvSpPr>
            <p:cNvPr id="438283" name="Rectangle 11"/>
            <p:cNvSpPr>
              <a:spLocks noChangeArrowheads="1"/>
            </p:cNvSpPr>
            <p:nvPr/>
          </p:nvSpPr>
          <p:spPr bwMode="auto">
            <a:xfrm>
              <a:off x="43" y="0"/>
              <a:ext cx="88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200" b="1">
                  <a:latin typeface="ZapfHumnst BT" panose="020B0502050508020304" pitchFamily="34" charset="0"/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sz="2400">
                <a:latin typeface="ZapfHumnst BT" panose="020B0502050508020304" pitchFamily="34" charset="0"/>
              </a:endParaRPr>
            </a:p>
          </p:txBody>
        </p:sp>
        <p:sp>
          <p:nvSpPr>
            <p:cNvPr id="4382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73" cy="460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ZapfHumnst BT" panose="020B05020505080203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04800" y="1727200"/>
            <a:ext cx="8547100" cy="806450"/>
            <a:chOff x="304800" y="1727200"/>
            <a:chExt cx="8547100" cy="806450"/>
          </a:xfrm>
        </p:grpSpPr>
        <p:grpSp>
          <p:nvGrpSpPr>
            <p:cNvPr id="438285" name="Group 13"/>
            <p:cNvGrpSpPr>
              <a:grpSpLocks/>
            </p:cNvGrpSpPr>
            <p:nvPr/>
          </p:nvGrpSpPr>
          <p:grpSpPr bwMode="auto">
            <a:xfrm>
              <a:off x="1654175" y="1727200"/>
              <a:ext cx="1798638" cy="501650"/>
              <a:chOff x="973" y="0"/>
              <a:chExt cx="1297" cy="460"/>
            </a:xfrm>
          </p:grpSpPr>
          <p:sp>
            <p:nvSpPr>
              <p:cNvPr id="438286" name="Rectangle 14"/>
              <p:cNvSpPr>
                <a:spLocks noChangeArrowheads="1"/>
              </p:cNvSpPr>
              <p:nvPr/>
            </p:nvSpPr>
            <p:spPr bwMode="auto">
              <a:xfrm>
                <a:off x="1016" y="0"/>
                <a:ext cx="121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2400" b="1" dirty="0">
                    <a:solidFill>
                      <a:srgbClr val="003366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GIs</a:t>
                </a:r>
                <a:endParaRPr lang="en-US" sz="1200" b="1" dirty="0">
                  <a:latin typeface="ZapfHumnst BT" panose="020B0502050508020304" pitchFamily="34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 dirty="0">
                  <a:latin typeface="ZapfHumnst BT" panose="020B0502050508020304" pitchFamily="34" charset="0"/>
                </a:endParaRPr>
              </a:p>
            </p:txBody>
          </p:sp>
          <p:sp>
            <p:nvSpPr>
              <p:cNvPr id="438287" name="Rectangle 15"/>
              <p:cNvSpPr>
                <a:spLocks noChangeArrowheads="1"/>
              </p:cNvSpPr>
              <p:nvPr/>
            </p:nvSpPr>
            <p:spPr bwMode="auto">
              <a:xfrm>
                <a:off x="973" y="0"/>
                <a:ext cx="1297" cy="460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ZapfHumnst BT" panose="020B0502050508020304" pitchFamily="34" charset="0"/>
                </a:endParaRPr>
              </a:p>
            </p:txBody>
          </p:sp>
        </p:grpSp>
        <p:grpSp>
          <p:nvGrpSpPr>
            <p:cNvPr id="438288" name="Group 16"/>
            <p:cNvGrpSpPr>
              <a:grpSpLocks/>
            </p:cNvGrpSpPr>
            <p:nvPr/>
          </p:nvGrpSpPr>
          <p:grpSpPr bwMode="auto">
            <a:xfrm>
              <a:off x="3452813" y="1727200"/>
              <a:ext cx="1801812" cy="501650"/>
              <a:chOff x="2270" y="0"/>
              <a:chExt cx="1297" cy="460"/>
            </a:xfrm>
          </p:grpSpPr>
          <p:sp>
            <p:nvSpPr>
              <p:cNvPr id="438289" name="Rectangle 17"/>
              <p:cNvSpPr>
                <a:spLocks noChangeArrowheads="1"/>
              </p:cNvSpPr>
              <p:nvPr/>
            </p:nvSpPr>
            <p:spPr bwMode="auto">
              <a:xfrm>
                <a:off x="2313" y="0"/>
                <a:ext cx="121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2400" b="1">
                    <a:solidFill>
                      <a:srgbClr val="003366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Silents</a:t>
                </a:r>
                <a:endParaRPr lang="en-US" sz="1200" b="1">
                  <a:latin typeface="ZapfHumnst BT" panose="020B0502050508020304" pitchFamily="34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>
                  <a:latin typeface="ZapfHumnst BT" panose="020B0502050508020304" pitchFamily="34" charset="0"/>
                </a:endParaRPr>
              </a:p>
            </p:txBody>
          </p:sp>
          <p:sp>
            <p:nvSpPr>
              <p:cNvPr id="438290" name="Rectangle 18"/>
              <p:cNvSpPr>
                <a:spLocks noChangeArrowheads="1"/>
              </p:cNvSpPr>
              <p:nvPr/>
            </p:nvSpPr>
            <p:spPr bwMode="auto">
              <a:xfrm>
                <a:off x="2270" y="0"/>
                <a:ext cx="1297" cy="460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ZapfHumnst BT" panose="020B0502050508020304" pitchFamily="34" charset="0"/>
                </a:endParaRPr>
              </a:p>
            </p:txBody>
          </p:sp>
        </p:grpSp>
        <p:grpSp>
          <p:nvGrpSpPr>
            <p:cNvPr id="438291" name="Group 19"/>
            <p:cNvGrpSpPr>
              <a:grpSpLocks/>
            </p:cNvGrpSpPr>
            <p:nvPr/>
          </p:nvGrpSpPr>
          <p:grpSpPr bwMode="auto">
            <a:xfrm>
              <a:off x="5254625" y="1727200"/>
              <a:ext cx="1798638" cy="501650"/>
              <a:chOff x="3567" y="0"/>
              <a:chExt cx="1297" cy="460"/>
            </a:xfrm>
          </p:grpSpPr>
          <p:sp>
            <p:nvSpPr>
              <p:cNvPr id="438292" name="Rectangle 20"/>
              <p:cNvSpPr>
                <a:spLocks noChangeArrowheads="1"/>
              </p:cNvSpPr>
              <p:nvPr/>
            </p:nvSpPr>
            <p:spPr bwMode="auto">
              <a:xfrm>
                <a:off x="3610" y="0"/>
                <a:ext cx="121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2400" b="1">
                    <a:solidFill>
                      <a:srgbClr val="003366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Boomers</a:t>
                </a:r>
                <a:endParaRPr lang="en-US" sz="1200" b="1">
                  <a:latin typeface="ZapfHumnst BT" panose="020B0502050508020304" pitchFamily="34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>
                  <a:latin typeface="ZapfHumnst BT" panose="020B0502050508020304" pitchFamily="34" charset="0"/>
                </a:endParaRPr>
              </a:p>
            </p:txBody>
          </p:sp>
          <p:sp>
            <p:nvSpPr>
              <p:cNvPr id="438293" name="Rectangle 21"/>
              <p:cNvSpPr>
                <a:spLocks noChangeArrowheads="1"/>
              </p:cNvSpPr>
              <p:nvPr/>
            </p:nvSpPr>
            <p:spPr bwMode="auto">
              <a:xfrm>
                <a:off x="3567" y="0"/>
                <a:ext cx="1297" cy="460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ZapfHumnst BT" panose="020B0502050508020304" pitchFamily="34" charset="0"/>
                </a:endParaRPr>
              </a:p>
            </p:txBody>
          </p:sp>
        </p:grpSp>
        <p:grpSp>
          <p:nvGrpSpPr>
            <p:cNvPr id="438294" name="Group 22"/>
            <p:cNvGrpSpPr>
              <a:grpSpLocks/>
            </p:cNvGrpSpPr>
            <p:nvPr/>
          </p:nvGrpSpPr>
          <p:grpSpPr bwMode="auto">
            <a:xfrm>
              <a:off x="7053263" y="1727200"/>
              <a:ext cx="1798637" cy="501650"/>
              <a:chOff x="4864" y="0"/>
              <a:chExt cx="1297" cy="460"/>
            </a:xfrm>
          </p:grpSpPr>
          <p:sp>
            <p:nvSpPr>
              <p:cNvPr id="438295" name="Rectangle 23"/>
              <p:cNvSpPr>
                <a:spLocks noChangeArrowheads="1"/>
              </p:cNvSpPr>
              <p:nvPr/>
            </p:nvSpPr>
            <p:spPr bwMode="auto">
              <a:xfrm>
                <a:off x="4907" y="0"/>
                <a:ext cx="1211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2400" b="1">
                    <a:solidFill>
                      <a:srgbClr val="003366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13ers</a:t>
                </a:r>
                <a:endParaRPr lang="en-US" sz="1200" b="1">
                  <a:latin typeface="ZapfHumnst BT" panose="020B0502050508020304" pitchFamily="34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>
                  <a:latin typeface="ZapfHumnst BT" panose="020B0502050508020304" pitchFamily="34" charset="0"/>
                </a:endParaRPr>
              </a:p>
            </p:txBody>
          </p:sp>
          <p:sp>
            <p:nvSpPr>
              <p:cNvPr id="438296" name="Rectangle 24"/>
              <p:cNvSpPr>
                <a:spLocks noChangeArrowheads="1"/>
              </p:cNvSpPr>
              <p:nvPr/>
            </p:nvSpPr>
            <p:spPr bwMode="auto">
              <a:xfrm>
                <a:off x="4864" y="0"/>
                <a:ext cx="1297" cy="460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ZapfHumnst BT" panose="020B0502050508020304" pitchFamily="34" charset="0"/>
                </a:endParaRPr>
              </a:p>
            </p:txBody>
          </p:sp>
        </p:grpSp>
        <p:grpSp>
          <p:nvGrpSpPr>
            <p:cNvPr id="438297" name="Group 25"/>
            <p:cNvGrpSpPr>
              <a:grpSpLocks/>
            </p:cNvGrpSpPr>
            <p:nvPr/>
          </p:nvGrpSpPr>
          <p:grpSpPr bwMode="auto">
            <a:xfrm>
              <a:off x="304800" y="2114550"/>
              <a:ext cx="1349375" cy="419100"/>
              <a:chOff x="0" y="460"/>
              <a:chExt cx="973" cy="384"/>
            </a:xfrm>
          </p:grpSpPr>
          <p:sp>
            <p:nvSpPr>
              <p:cNvPr id="438298" name="Rectangle 26"/>
              <p:cNvSpPr>
                <a:spLocks noChangeArrowheads="1"/>
              </p:cNvSpPr>
              <p:nvPr/>
            </p:nvSpPr>
            <p:spPr bwMode="auto">
              <a:xfrm>
                <a:off x="43" y="460"/>
                <a:ext cx="88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 eaLnBrk="0" hangingPunct="0"/>
                <a:r>
                  <a:rPr lang="en-US" sz="1600" b="1" i="1" dirty="0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Committees</a:t>
                </a:r>
                <a:endParaRPr lang="en-US" sz="1200" dirty="0">
                  <a:latin typeface="ZapfHumnst BT" panose="020B0502050508020304" pitchFamily="34" charset="0"/>
                  <a:cs typeface="Times New Roman" pitchFamily="18" charset="0"/>
                </a:endParaRPr>
              </a:p>
              <a:p>
                <a:pPr algn="ctr" eaLnBrk="0" hangingPunct="0"/>
                <a:endParaRPr lang="en-US" sz="2400" dirty="0">
                  <a:latin typeface="ZapfHumnst BT" panose="020B0502050508020304" pitchFamily="34" charset="0"/>
                </a:endParaRPr>
              </a:p>
            </p:txBody>
          </p:sp>
          <p:sp>
            <p:nvSpPr>
              <p:cNvPr id="438299" name="Rectangle 27"/>
              <p:cNvSpPr>
                <a:spLocks noChangeArrowheads="1"/>
              </p:cNvSpPr>
              <p:nvPr/>
            </p:nvSpPr>
            <p:spPr bwMode="auto">
              <a:xfrm>
                <a:off x="0" y="460"/>
                <a:ext cx="973" cy="384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>
                  <a:latin typeface="ZapfHumnst BT" panose="020B0502050508020304" pitchFamily="34" charset="0"/>
                </a:endParaRPr>
              </a:p>
            </p:txBody>
          </p:sp>
        </p:grpSp>
      </p:grpSp>
      <p:grpSp>
        <p:nvGrpSpPr>
          <p:cNvPr id="438300" name="Group 28"/>
          <p:cNvGrpSpPr>
            <a:grpSpLocks/>
          </p:cNvGrpSpPr>
          <p:nvPr/>
        </p:nvGrpSpPr>
        <p:grpSpPr bwMode="auto">
          <a:xfrm>
            <a:off x="1654175" y="2143125"/>
            <a:ext cx="1798638" cy="419100"/>
            <a:chOff x="973" y="460"/>
            <a:chExt cx="1297" cy="384"/>
          </a:xfrm>
        </p:grpSpPr>
        <p:sp>
          <p:nvSpPr>
            <p:cNvPr id="438301" name="Rectangle 29"/>
            <p:cNvSpPr>
              <a:spLocks noChangeArrowheads="1"/>
            </p:cNvSpPr>
            <p:nvPr/>
          </p:nvSpPr>
          <p:spPr bwMode="auto">
            <a:xfrm>
              <a:off x="1016" y="460"/>
              <a:ext cx="12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Duty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02" name="Rectangle 30"/>
            <p:cNvSpPr>
              <a:spLocks noChangeArrowheads="1"/>
            </p:cNvSpPr>
            <p:nvPr/>
          </p:nvSpPr>
          <p:spPr bwMode="auto">
            <a:xfrm>
              <a:off x="973" y="460"/>
              <a:ext cx="1297" cy="384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03" name="Group 31"/>
          <p:cNvGrpSpPr>
            <a:grpSpLocks/>
          </p:cNvGrpSpPr>
          <p:nvPr/>
        </p:nvGrpSpPr>
        <p:grpSpPr bwMode="auto">
          <a:xfrm>
            <a:off x="3452813" y="2152650"/>
            <a:ext cx="1801812" cy="419100"/>
            <a:chOff x="2270" y="460"/>
            <a:chExt cx="1297" cy="384"/>
          </a:xfrm>
        </p:grpSpPr>
        <p:sp>
          <p:nvSpPr>
            <p:cNvPr id="438304" name="Rectangle 32"/>
            <p:cNvSpPr>
              <a:spLocks noChangeArrowheads="1"/>
            </p:cNvSpPr>
            <p:nvPr/>
          </p:nvSpPr>
          <p:spPr bwMode="auto">
            <a:xfrm>
              <a:off x="2313" y="460"/>
              <a:ext cx="12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Obligation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05" name="Rectangle 33"/>
            <p:cNvSpPr>
              <a:spLocks noChangeArrowheads="1"/>
            </p:cNvSpPr>
            <p:nvPr/>
          </p:nvSpPr>
          <p:spPr bwMode="auto">
            <a:xfrm>
              <a:off x="2270" y="460"/>
              <a:ext cx="1297" cy="384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06" name="Group 34"/>
          <p:cNvGrpSpPr>
            <a:grpSpLocks/>
          </p:cNvGrpSpPr>
          <p:nvPr/>
        </p:nvGrpSpPr>
        <p:grpSpPr bwMode="auto">
          <a:xfrm>
            <a:off x="5254625" y="2152650"/>
            <a:ext cx="1798638" cy="419100"/>
            <a:chOff x="3567" y="460"/>
            <a:chExt cx="1297" cy="384"/>
          </a:xfrm>
        </p:grpSpPr>
        <p:sp>
          <p:nvSpPr>
            <p:cNvPr id="438307" name="Rectangle 35"/>
            <p:cNvSpPr>
              <a:spLocks noChangeArrowheads="1"/>
            </p:cNvSpPr>
            <p:nvPr/>
          </p:nvSpPr>
          <p:spPr bwMode="auto">
            <a:xfrm>
              <a:off x="3610" y="460"/>
              <a:ext cx="12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Necessary evil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08" name="Rectangle 36"/>
            <p:cNvSpPr>
              <a:spLocks noChangeArrowheads="1"/>
            </p:cNvSpPr>
            <p:nvPr/>
          </p:nvSpPr>
          <p:spPr bwMode="auto">
            <a:xfrm>
              <a:off x="3567" y="460"/>
              <a:ext cx="1297" cy="384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09" name="Group 37"/>
          <p:cNvGrpSpPr>
            <a:grpSpLocks/>
          </p:cNvGrpSpPr>
          <p:nvPr/>
        </p:nvGrpSpPr>
        <p:grpSpPr bwMode="auto">
          <a:xfrm>
            <a:off x="7053263" y="2152650"/>
            <a:ext cx="1798637" cy="419100"/>
            <a:chOff x="4864" y="460"/>
            <a:chExt cx="1297" cy="384"/>
          </a:xfrm>
        </p:grpSpPr>
        <p:sp>
          <p:nvSpPr>
            <p:cNvPr id="438310" name="Rectangle 38"/>
            <p:cNvSpPr>
              <a:spLocks noChangeArrowheads="1"/>
            </p:cNvSpPr>
            <p:nvPr/>
          </p:nvSpPr>
          <p:spPr bwMode="auto">
            <a:xfrm>
              <a:off x="4907" y="460"/>
              <a:ext cx="12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Uninterested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11" name="Rectangle 39"/>
            <p:cNvSpPr>
              <a:spLocks noChangeArrowheads="1"/>
            </p:cNvSpPr>
            <p:nvPr/>
          </p:nvSpPr>
          <p:spPr bwMode="auto">
            <a:xfrm>
              <a:off x="4864" y="460"/>
              <a:ext cx="1297" cy="384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12" name="Group 40"/>
          <p:cNvGrpSpPr>
            <a:grpSpLocks/>
          </p:cNvGrpSpPr>
          <p:nvPr/>
        </p:nvGrpSpPr>
        <p:grpSpPr bwMode="auto">
          <a:xfrm>
            <a:off x="304800" y="2495550"/>
            <a:ext cx="1349375" cy="815975"/>
            <a:chOff x="0" y="844"/>
            <a:chExt cx="973" cy="748"/>
          </a:xfrm>
        </p:grpSpPr>
        <p:sp>
          <p:nvSpPr>
            <p:cNvPr id="438313" name="Rectangle 41"/>
            <p:cNvSpPr>
              <a:spLocks noChangeArrowheads="1"/>
            </p:cNvSpPr>
            <p:nvPr/>
          </p:nvSpPr>
          <p:spPr bwMode="auto">
            <a:xfrm>
              <a:off x="43" y="844"/>
              <a:ext cx="88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600" b="1" i="1" dirty="0">
                  <a:solidFill>
                    <a:srgbClr val="FF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Committee structure</a:t>
              </a:r>
              <a:endParaRPr lang="en-US" sz="1200" dirty="0">
                <a:latin typeface="ZapfHumnst BT" panose="020B0502050508020304" pitchFamily="34" charset="0"/>
                <a:cs typeface="Times New Roman" pitchFamily="18" charset="0"/>
              </a:endParaRPr>
            </a:p>
            <a:p>
              <a:pPr algn="ctr" eaLnBrk="0" hangingPunct="0"/>
              <a:endParaRPr lang="en-US" sz="2400" dirty="0">
                <a:latin typeface="ZapfHumnst BT" panose="020B0502050508020304" pitchFamily="34" charset="0"/>
              </a:endParaRPr>
            </a:p>
          </p:txBody>
        </p:sp>
        <p:sp>
          <p:nvSpPr>
            <p:cNvPr id="438314" name="Rectangle 42"/>
            <p:cNvSpPr>
              <a:spLocks noChangeArrowheads="1"/>
            </p:cNvSpPr>
            <p:nvPr/>
          </p:nvSpPr>
          <p:spPr bwMode="auto">
            <a:xfrm>
              <a:off x="0" y="844"/>
              <a:ext cx="973" cy="748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15" name="Group 43"/>
          <p:cNvGrpSpPr>
            <a:grpSpLocks/>
          </p:cNvGrpSpPr>
          <p:nvPr/>
        </p:nvGrpSpPr>
        <p:grpSpPr bwMode="auto">
          <a:xfrm>
            <a:off x="1654175" y="2514307"/>
            <a:ext cx="1798638" cy="825793"/>
            <a:chOff x="973" y="835"/>
            <a:chExt cx="1297" cy="757"/>
          </a:xfrm>
        </p:grpSpPr>
        <p:sp>
          <p:nvSpPr>
            <p:cNvPr id="438316" name="Rectangle 44"/>
            <p:cNvSpPr>
              <a:spLocks noChangeArrowheads="1"/>
            </p:cNvSpPr>
            <p:nvPr/>
          </p:nvSpPr>
          <p:spPr bwMode="auto">
            <a:xfrm>
              <a:off x="1016" y="835"/>
              <a:ext cx="121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Stable, consistent, traditional.  New members encouraged to find their way in the existing system.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17" name="Rectangle 45"/>
            <p:cNvSpPr>
              <a:spLocks noChangeArrowheads="1"/>
            </p:cNvSpPr>
            <p:nvPr/>
          </p:nvSpPr>
          <p:spPr bwMode="auto">
            <a:xfrm>
              <a:off x="973" y="844"/>
              <a:ext cx="1297" cy="748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3452813" y="2505075"/>
            <a:ext cx="1801812" cy="834520"/>
            <a:chOff x="2270" y="844"/>
            <a:chExt cx="1297" cy="765"/>
          </a:xfrm>
        </p:grpSpPr>
        <p:sp>
          <p:nvSpPr>
            <p:cNvPr id="438319" name="Rectangle 47"/>
            <p:cNvSpPr>
              <a:spLocks noChangeArrowheads="1"/>
            </p:cNvSpPr>
            <p:nvPr/>
          </p:nvSpPr>
          <p:spPr bwMode="auto">
            <a:xfrm>
              <a:off x="2308" y="861"/>
              <a:ext cx="121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Stable, consistent.  Again, newcomers mold themselves into the existing structure.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20" name="Rectangle 48"/>
            <p:cNvSpPr>
              <a:spLocks noChangeArrowheads="1"/>
            </p:cNvSpPr>
            <p:nvPr/>
          </p:nvSpPr>
          <p:spPr bwMode="auto">
            <a:xfrm>
              <a:off x="2270" y="844"/>
              <a:ext cx="1297" cy="748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21" name="Group 49"/>
          <p:cNvGrpSpPr>
            <a:grpSpLocks/>
          </p:cNvGrpSpPr>
          <p:nvPr/>
        </p:nvGrpSpPr>
        <p:grpSpPr bwMode="auto">
          <a:xfrm>
            <a:off x="5254625" y="2473325"/>
            <a:ext cx="1798638" cy="819247"/>
            <a:chOff x="3567" y="844"/>
            <a:chExt cx="1297" cy="751"/>
          </a:xfrm>
        </p:grpSpPr>
        <p:sp>
          <p:nvSpPr>
            <p:cNvPr id="438322" name="Rectangle 50"/>
            <p:cNvSpPr>
              <a:spLocks noChangeArrowheads="1"/>
            </p:cNvSpPr>
            <p:nvPr/>
          </p:nvSpPr>
          <p:spPr bwMode="auto">
            <a:xfrm>
              <a:off x="3624" y="847"/>
              <a:ext cx="121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Impatient with institutional obstructions.  Committee structure must be responsive and flexible.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23" name="Rectangle 51"/>
            <p:cNvSpPr>
              <a:spLocks noChangeArrowheads="1"/>
            </p:cNvSpPr>
            <p:nvPr/>
          </p:nvSpPr>
          <p:spPr bwMode="auto">
            <a:xfrm>
              <a:off x="3567" y="844"/>
              <a:ext cx="1297" cy="748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24" name="Group 52"/>
          <p:cNvGrpSpPr>
            <a:grpSpLocks/>
          </p:cNvGrpSpPr>
          <p:nvPr/>
        </p:nvGrpSpPr>
        <p:grpSpPr bwMode="auto">
          <a:xfrm>
            <a:off x="7053263" y="2514600"/>
            <a:ext cx="1798637" cy="825793"/>
            <a:chOff x="4864" y="844"/>
            <a:chExt cx="1297" cy="757"/>
          </a:xfrm>
        </p:grpSpPr>
        <p:sp>
          <p:nvSpPr>
            <p:cNvPr id="438325" name="Rectangle 53"/>
            <p:cNvSpPr>
              <a:spLocks noChangeArrowheads="1"/>
            </p:cNvSpPr>
            <p:nvPr/>
          </p:nvSpPr>
          <p:spPr bwMode="auto">
            <a:xfrm>
              <a:off x="4907" y="853"/>
              <a:ext cx="121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/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Unmotivated to participate in existing structure; “fitting in” less important than discerning and offering individuals’ gifts.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26" name="Rectangle 54"/>
            <p:cNvSpPr>
              <a:spLocks noChangeArrowheads="1"/>
            </p:cNvSpPr>
            <p:nvPr/>
          </p:nvSpPr>
          <p:spPr bwMode="auto">
            <a:xfrm>
              <a:off x="4864" y="844"/>
              <a:ext cx="1297" cy="748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304800" y="3857625"/>
            <a:ext cx="1524000" cy="1255713"/>
            <a:chOff x="0" y="1592"/>
            <a:chExt cx="973" cy="1152"/>
          </a:xfrm>
        </p:grpSpPr>
        <p:grpSp>
          <p:nvGrpSpPr>
            <p:cNvPr id="438328" name="Group 56"/>
            <p:cNvGrpSpPr>
              <a:grpSpLocks/>
            </p:cNvGrpSpPr>
            <p:nvPr/>
          </p:nvGrpSpPr>
          <p:grpSpPr bwMode="auto">
            <a:xfrm>
              <a:off x="43" y="1592"/>
              <a:ext cx="887" cy="951"/>
              <a:chOff x="0" y="7075"/>
              <a:chExt cx="887" cy="951"/>
            </a:xfrm>
          </p:grpSpPr>
          <p:sp>
            <p:nvSpPr>
              <p:cNvPr id="438329" name="Rectangle 57"/>
              <p:cNvSpPr>
                <a:spLocks noChangeArrowheads="1"/>
              </p:cNvSpPr>
              <p:nvPr/>
            </p:nvSpPr>
            <p:spPr bwMode="auto">
              <a:xfrm>
                <a:off x="0" y="7075"/>
                <a:ext cx="887" cy="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r>
                  <a:rPr lang="en-US" sz="1600" b="1" i="1" dirty="0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Traditional organizations</a:t>
                </a:r>
              </a:p>
              <a:p>
                <a:pPr algn="ctr" eaLnBrk="0" hangingPunct="0"/>
                <a:r>
                  <a:rPr lang="en-US" sz="1200" b="1" i="1" dirty="0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(</a:t>
                </a:r>
                <a:r>
                  <a:rPr lang="en-US" sz="1200" b="1" i="1" dirty="0" err="1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mens</a:t>
                </a:r>
                <a:r>
                  <a:rPr lang="en-US" sz="1200" b="1" i="1" dirty="0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/</a:t>
                </a:r>
                <a:r>
                  <a:rPr lang="en-US" sz="1200" b="1" i="1" dirty="0" err="1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womens</a:t>
                </a:r>
                <a:r>
                  <a:rPr lang="en-US" sz="1200" b="1" i="1" dirty="0">
                    <a:solidFill>
                      <a:srgbClr val="FF0000"/>
                    </a:solidFill>
                    <a:latin typeface="ZapfHumnst BT" panose="020B0502050508020304" pitchFamily="34" charset="0"/>
                    <a:cs typeface="Times New Roman" pitchFamily="18" charset="0"/>
                  </a:rPr>
                  <a:t> groups, Sunday school)</a:t>
                </a:r>
                <a:endParaRPr lang="en-US" dirty="0">
                  <a:latin typeface="ZapfHumnst BT" panose="020B0502050508020304" pitchFamily="34" charset="0"/>
                </a:endParaRPr>
              </a:p>
            </p:txBody>
          </p:sp>
          <p:sp>
            <p:nvSpPr>
              <p:cNvPr id="438330" name="Rectangle 58"/>
              <p:cNvSpPr>
                <a:spLocks noChangeArrowheads="1"/>
              </p:cNvSpPr>
              <p:nvPr/>
            </p:nvSpPr>
            <p:spPr bwMode="auto">
              <a:xfrm>
                <a:off x="0" y="7614"/>
                <a:ext cx="887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eaLnBrk="0" hangingPunct="0"/>
                <a:endParaRPr lang="en-US" sz="500">
                  <a:latin typeface="ZapfHumnst BT" panose="020B0502050508020304" pitchFamily="34" charset="0"/>
                </a:endParaRPr>
              </a:p>
            </p:txBody>
          </p:sp>
        </p:grpSp>
        <p:sp>
          <p:nvSpPr>
            <p:cNvPr id="438331" name="Rectangle 59"/>
            <p:cNvSpPr>
              <a:spLocks noChangeArrowheads="1"/>
            </p:cNvSpPr>
            <p:nvPr/>
          </p:nvSpPr>
          <p:spPr bwMode="auto">
            <a:xfrm>
              <a:off x="0" y="1592"/>
              <a:ext cx="973" cy="1152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1654175" y="3800475"/>
            <a:ext cx="1798638" cy="1257300"/>
            <a:chOff x="973" y="1592"/>
            <a:chExt cx="1297" cy="1152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1016" y="1592"/>
              <a:ext cx="1211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Participation counted as a significant measure of identity and faithfulness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34" name="Rectangle 62"/>
            <p:cNvSpPr>
              <a:spLocks noChangeArrowheads="1"/>
            </p:cNvSpPr>
            <p:nvPr/>
          </p:nvSpPr>
          <p:spPr bwMode="auto">
            <a:xfrm>
              <a:off x="973" y="1592"/>
              <a:ext cx="1297" cy="1152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41" name="Group 69"/>
          <p:cNvGrpSpPr>
            <a:grpSpLocks/>
          </p:cNvGrpSpPr>
          <p:nvPr/>
        </p:nvGrpSpPr>
        <p:grpSpPr bwMode="auto">
          <a:xfrm>
            <a:off x="7053263" y="3848100"/>
            <a:ext cx="1798637" cy="1257300"/>
            <a:chOff x="4864" y="1592"/>
            <a:chExt cx="1297" cy="1152"/>
          </a:xfrm>
        </p:grpSpPr>
        <p:sp>
          <p:nvSpPr>
            <p:cNvPr id="438342" name="Rectangle 70"/>
            <p:cNvSpPr>
              <a:spLocks noChangeArrowheads="1"/>
            </p:cNvSpPr>
            <p:nvPr/>
          </p:nvSpPr>
          <p:spPr bwMode="auto">
            <a:xfrm>
              <a:off x="4907" y="1592"/>
              <a:ext cx="1211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Largely unaware that these organizations exist; unwilling to participate to perpetuate organizations they do not know or understand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43" name="Rectangle 71"/>
            <p:cNvSpPr>
              <a:spLocks noChangeArrowheads="1"/>
            </p:cNvSpPr>
            <p:nvPr/>
          </p:nvSpPr>
          <p:spPr bwMode="auto">
            <a:xfrm>
              <a:off x="4864" y="1592"/>
              <a:ext cx="1297" cy="1152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sp>
        <p:nvSpPr>
          <p:cNvPr id="438344" name="Rectangle 72"/>
          <p:cNvSpPr>
            <a:spLocks noChangeArrowheads="1"/>
          </p:cNvSpPr>
          <p:nvPr/>
        </p:nvSpPr>
        <p:spPr bwMode="auto">
          <a:xfrm>
            <a:off x="5334000" y="5359400"/>
            <a:ext cx="16795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en-US" sz="1100" b="1" dirty="0">
                <a:solidFill>
                  <a:srgbClr val="4C0000"/>
                </a:solidFill>
                <a:latin typeface="ZapfHumnst BT" panose="020B0502050508020304" pitchFamily="34" charset="0"/>
                <a:cs typeface="Times New Roman" pitchFamily="18" charset="0"/>
              </a:rPr>
              <a:t>Cynicism of power structures brings critique to groups’ activities and tasks.</a:t>
            </a:r>
          </a:p>
          <a:p>
            <a:pPr algn="ctr" eaLnBrk="0" hangingPunct="0"/>
            <a:endParaRPr lang="en-US" sz="1100" b="1" dirty="0">
              <a:solidFill>
                <a:srgbClr val="4C0000"/>
              </a:solidFill>
              <a:latin typeface="ZapfHumnst BT" panose="020B0502050508020304" pitchFamily="34" charset="0"/>
            </a:endParaRPr>
          </a:p>
        </p:txBody>
      </p:sp>
      <p:sp>
        <p:nvSpPr>
          <p:cNvPr id="438345" name="Rectangle 73"/>
          <p:cNvSpPr>
            <a:spLocks noChangeArrowheads="1"/>
          </p:cNvSpPr>
          <p:nvPr/>
        </p:nvSpPr>
        <p:spPr bwMode="auto">
          <a:xfrm>
            <a:off x="7239000" y="5359400"/>
            <a:ext cx="16002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en-US" sz="1050" b="1" dirty="0">
                <a:solidFill>
                  <a:srgbClr val="4C0000"/>
                </a:solidFill>
                <a:latin typeface="ZapfHumnst BT" panose="020B0502050508020304" pitchFamily="34" charset="0"/>
                <a:cs typeface="Times New Roman" pitchFamily="18" charset="0"/>
              </a:rPr>
              <a:t>Rarely included and largely unaware except insofar as they secretly resent having to have permission to follow their own </a:t>
            </a:r>
            <a:r>
              <a:rPr lang="en-US" sz="1050" b="1" dirty="0" smtClean="0">
                <a:solidFill>
                  <a:srgbClr val="4C0000"/>
                </a:solidFill>
                <a:latin typeface="ZapfHumnst BT" panose="020B0502050508020304" pitchFamily="34" charset="0"/>
                <a:cs typeface="Times New Roman" pitchFamily="18" charset="0"/>
              </a:rPr>
              <a:t>visions.</a:t>
            </a:r>
            <a:endParaRPr lang="en-US" sz="1050" b="1" dirty="0">
              <a:solidFill>
                <a:srgbClr val="4C0000"/>
              </a:solidFill>
              <a:latin typeface="ZapfHumnst BT" panose="020B0502050508020304" pitchFamily="34" charset="0"/>
              <a:cs typeface="Times New Roman" pitchFamily="18" charset="0"/>
            </a:endParaRPr>
          </a:p>
          <a:p>
            <a:pPr algn="ctr" eaLnBrk="0" hangingPunct="0"/>
            <a:endParaRPr lang="en-US" sz="1100" b="1" dirty="0">
              <a:solidFill>
                <a:srgbClr val="4C0000"/>
              </a:solidFill>
              <a:latin typeface="ZapfHumnst BT" panose="020B0502050508020304" pitchFamily="34" charset="0"/>
            </a:endParaRPr>
          </a:p>
        </p:txBody>
      </p:sp>
      <p:grpSp>
        <p:nvGrpSpPr>
          <p:cNvPr id="438346" name="Group 74"/>
          <p:cNvGrpSpPr>
            <a:grpSpLocks/>
          </p:cNvGrpSpPr>
          <p:nvPr/>
        </p:nvGrpSpPr>
        <p:grpSpPr bwMode="auto">
          <a:xfrm>
            <a:off x="3452813" y="3851275"/>
            <a:ext cx="1801812" cy="1257300"/>
            <a:chOff x="2270" y="1592"/>
            <a:chExt cx="1297" cy="1152"/>
          </a:xfrm>
        </p:grpSpPr>
        <p:sp>
          <p:nvSpPr>
            <p:cNvPr id="438347" name="Rectangle 75"/>
            <p:cNvSpPr>
              <a:spLocks noChangeArrowheads="1"/>
            </p:cNvSpPr>
            <p:nvPr/>
          </p:nvSpPr>
          <p:spPr bwMode="auto">
            <a:xfrm>
              <a:off x="2313" y="1592"/>
              <a:ext cx="1211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Same as GIs, with a tinge of sadness if not guilt at watching them wither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48" name="Rectangle 76"/>
            <p:cNvSpPr>
              <a:spLocks noChangeArrowheads="1"/>
            </p:cNvSpPr>
            <p:nvPr/>
          </p:nvSpPr>
          <p:spPr bwMode="auto">
            <a:xfrm>
              <a:off x="2270" y="1592"/>
              <a:ext cx="1297" cy="1152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grpSp>
        <p:nvGrpSpPr>
          <p:cNvPr id="438349" name="Group 77"/>
          <p:cNvGrpSpPr>
            <a:grpSpLocks/>
          </p:cNvGrpSpPr>
          <p:nvPr/>
        </p:nvGrpSpPr>
        <p:grpSpPr bwMode="auto">
          <a:xfrm>
            <a:off x="5254625" y="3800475"/>
            <a:ext cx="1798638" cy="1257300"/>
            <a:chOff x="3567" y="1592"/>
            <a:chExt cx="1297" cy="1152"/>
          </a:xfrm>
        </p:grpSpPr>
        <p:sp>
          <p:nvSpPr>
            <p:cNvPr id="438350" name="Rectangle 78"/>
            <p:cNvSpPr>
              <a:spLocks noChangeArrowheads="1"/>
            </p:cNvSpPr>
            <p:nvPr/>
          </p:nvSpPr>
          <p:spPr bwMode="auto">
            <a:xfrm>
              <a:off x="3610" y="1592"/>
              <a:ext cx="1211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100" b="1" dirty="0">
                  <a:solidFill>
                    <a:srgbClr val="4C0000"/>
                  </a:solidFill>
                  <a:latin typeface="ZapfHumnst BT" panose="020B0502050508020304" pitchFamily="34" charset="0"/>
                  <a:cs typeface="Times New Roman" pitchFamily="18" charset="0"/>
                </a:rPr>
                <a:t>Largely uninterested, even if organization withers and dies</a:t>
              </a:r>
            </a:p>
            <a:p>
              <a:pPr algn="ctr" eaLnBrk="0" hangingPunct="0"/>
              <a:endParaRPr lang="en-US" sz="1100" b="1" dirty="0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  <p:sp>
          <p:nvSpPr>
            <p:cNvPr id="438351" name="Rectangle 79"/>
            <p:cNvSpPr>
              <a:spLocks noChangeArrowheads="1"/>
            </p:cNvSpPr>
            <p:nvPr/>
          </p:nvSpPr>
          <p:spPr bwMode="auto">
            <a:xfrm>
              <a:off x="3567" y="1592"/>
              <a:ext cx="1297" cy="1152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sz="1100" b="1">
                <a:solidFill>
                  <a:srgbClr val="4C0000"/>
                </a:solidFill>
                <a:latin typeface="ZapfHumnst BT" panose="020B0502050508020304" pitchFamily="34" charset="0"/>
              </a:endParaRP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52400" y="685800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 eaLnBrk="0" hangingPunct="0">
              <a:spcAft>
                <a:spcPct val="40000"/>
              </a:spcAft>
              <a:tabLst>
                <a:tab pos="2057400" algn="l"/>
                <a:tab pos="3886200" algn="l"/>
                <a:tab pos="5886450" algn="r"/>
              </a:tabLst>
            </a:pPr>
            <a:r>
              <a:rPr lang="en-US" sz="1000" b="1" dirty="0" smtClean="0">
                <a:solidFill>
                  <a:srgbClr val="800000"/>
                </a:solidFill>
                <a:latin typeface="ZapfHumnst BT" panose="020B0502050508020304" pitchFamily="34" charset="0"/>
                <a:cs typeface="Times New Roman" pitchFamily="18" charset="0"/>
              </a:rPr>
              <a:t>Assumptions</a:t>
            </a:r>
          </a:p>
          <a:p>
            <a:pPr marL="227013" indent="-227013" eaLnBrk="0" hangingPunct="0">
              <a:buClr>
                <a:srgbClr val="CA1F02"/>
              </a:buClr>
              <a:buFont typeface="PressWriter Symbols" pitchFamily="2" charset="2"/>
              <a:buChar char="B"/>
              <a:tabLst>
                <a:tab pos="2057400" algn="l"/>
                <a:tab pos="3886200" algn="l"/>
                <a:tab pos="5886450" algn="r"/>
              </a:tabLst>
            </a:pPr>
            <a:r>
              <a:rPr lang="en-US" sz="1000" b="1" dirty="0" smtClean="0">
                <a:solidFill>
                  <a:srgbClr val="800000"/>
                </a:solidFill>
                <a:latin typeface="ZapfHumnst BT" panose="020B0502050508020304" pitchFamily="34" charset="0"/>
                <a:cs typeface="Times New Roman" pitchFamily="18" charset="0"/>
              </a:rPr>
              <a:t>There are certain tasks the church must simply do.</a:t>
            </a:r>
          </a:p>
          <a:p>
            <a:pPr marL="227013" indent="-227013" eaLnBrk="0" hangingPunct="0">
              <a:buClr>
                <a:srgbClr val="CA1F02"/>
              </a:buClr>
              <a:buFont typeface="PressWriter Symbols" pitchFamily="2" charset="2"/>
              <a:buChar char="B"/>
              <a:tabLst>
                <a:tab pos="2057400" algn="l"/>
                <a:tab pos="3886200" algn="l"/>
                <a:tab pos="5886450" algn="r"/>
              </a:tabLst>
            </a:pPr>
            <a:r>
              <a:rPr lang="en-US" sz="1000" b="1" dirty="0" smtClean="0">
                <a:solidFill>
                  <a:srgbClr val="800000"/>
                </a:solidFill>
                <a:latin typeface="ZapfHumnst BT" panose="020B0502050508020304" pitchFamily="34" charset="0"/>
                <a:cs typeface="Times New Roman" pitchFamily="18" charset="0"/>
              </a:rPr>
              <a:t>The strongest churches maximize the number of people doing them.</a:t>
            </a:r>
          </a:p>
          <a:p>
            <a:pPr marL="227013" indent="-227013" eaLnBrk="0" hangingPunct="0">
              <a:buClr>
                <a:srgbClr val="CA1F02"/>
              </a:buClr>
              <a:buFont typeface="PressWriter Symbols" pitchFamily="2" charset="2"/>
              <a:buChar char="B"/>
              <a:tabLst>
                <a:tab pos="2057400" algn="l"/>
                <a:tab pos="3886200" algn="l"/>
                <a:tab pos="5886450" algn="r"/>
              </a:tabLst>
            </a:pPr>
            <a:r>
              <a:rPr lang="en-US" sz="1000" b="1" dirty="0" smtClean="0">
                <a:solidFill>
                  <a:srgbClr val="800000"/>
                </a:solidFill>
                <a:latin typeface="ZapfHumnst BT" panose="020B0502050508020304" pitchFamily="34" charset="0"/>
                <a:cs typeface="Times New Roman" pitchFamily="18" charset="0"/>
              </a:rPr>
              <a:t>Different generations are motivated to do them in radically different ways.</a:t>
            </a:r>
            <a:endParaRPr lang="en-US" sz="1000" b="1" dirty="0">
              <a:solidFill>
                <a:srgbClr val="800000"/>
              </a:solidFill>
              <a:latin typeface="ZapfHumnst BT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/>
      <p:bldP spid="438275" grpId="1"/>
      <p:bldP spid="438275" grpId="2"/>
      <p:bldP spid="438344" grpId="0"/>
      <p:bldP spid="438344" grpId="1"/>
      <p:bldP spid="438344" grpId="2"/>
      <p:bldP spid="438345" grpId="0"/>
      <p:bldP spid="438345" grpId="1"/>
      <p:bldP spid="438345" grpId="2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891DC"/>
                </a:solidFill>
              </a:rPr>
              <a:t>GI and Silent Generations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95064" y="1600997"/>
            <a:ext cx="7696200" cy="1140616"/>
            <a:chOff x="877677" y="1601036"/>
            <a:chExt cx="7696200" cy="1140323"/>
          </a:xfrm>
        </p:grpSpPr>
        <p:sp>
          <p:nvSpPr>
            <p:cNvPr id="5130" name="Rectangle 4"/>
            <p:cNvSpPr>
              <a:spLocks noChangeArrowheads="1"/>
            </p:cNvSpPr>
            <p:nvPr/>
          </p:nvSpPr>
          <p:spPr bwMode="auto">
            <a:xfrm>
              <a:off x="877677" y="1601036"/>
              <a:ext cx="7696200" cy="49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spcAft>
                  <a:spcPts val="1800"/>
                </a:spcAft>
                <a:buClr>
                  <a:srgbClr val="4891DC"/>
                </a:buClr>
              </a:pPr>
              <a:r>
                <a:rPr lang="en-US" sz="2900" dirty="0">
                  <a:cs typeface="Times New Roman" pitchFamily="18" charset="0"/>
                </a:rPr>
                <a:t>Early experiences of money and stewardship</a:t>
              </a:r>
            </a:p>
          </p:txBody>
        </p:sp>
        <p:sp>
          <p:nvSpPr>
            <p:cNvPr id="5131" name="Rectangle 5"/>
            <p:cNvSpPr>
              <a:spLocks noChangeArrowheads="1"/>
            </p:cNvSpPr>
            <p:nvPr/>
          </p:nvSpPr>
          <p:spPr bwMode="auto">
            <a:xfrm>
              <a:off x="914400" y="2247378"/>
              <a:ext cx="6096000" cy="493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2900" dirty="0">
                  <a:cs typeface="Times New Roman" pitchFamily="18" charset="0"/>
                </a:rPr>
                <a:t>Trained from childhood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25413" y="2794000"/>
            <a:ext cx="6553200" cy="49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Nickels/Dimes in the milk </a:t>
            </a:r>
            <a:r>
              <a:rPr lang="en-US" sz="2900" dirty="0" smtClean="0">
                <a:cs typeface="Times New Roman" pitchFamily="18" charset="0"/>
              </a:rPr>
              <a:t>box</a:t>
            </a:r>
            <a:endParaRPr lang="en-US" sz="2900" dirty="0"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130175" y="3338513"/>
            <a:ext cx="55356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Fruit Fruits givers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33350" y="3908425"/>
            <a:ext cx="65532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Likeliest to be pledgers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52400" y="4513263"/>
            <a:ext cx="46148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Likeliest to be </a:t>
            </a:r>
            <a:r>
              <a:rPr lang="en-US" sz="2900" dirty="0" err="1">
                <a:cs typeface="Times New Roman" pitchFamily="18" charset="0"/>
              </a:rPr>
              <a:t>tithers</a:t>
            </a:r>
            <a:endParaRPr lang="en-US" sz="2900" dirty="0"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6700" y="5089525"/>
            <a:ext cx="76962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2900" dirty="0">
                <a:cs typeface="Times New Roman" pitchFamily="18" charset="0"/>
              </a:rPr>
              <a:t>Giving is a public responsibility, </a:t>
            </a:r>
            <a:br>
              <a:rPr lang="en-US" sz="2900" dirty="0">
                <a:cs typeface="Times New Roman" pitchFamily="18" charset="0"/>
              </a:rPr>
            </a:br>
            <a:r>
              <a:rPr lang="en-US" sz="2900" dirty="0">
                <a:cs typeface="Times New Roman" pitchFamily="18" charset="0"/>
              </a:rPr>
              <a:t>a necessity</a:t>
            </a:r>
          </a:p>
        </p:txBody>
      </p:sp>
      <p:sp>
        <p:nvSpPr>
          <p:cNvPr id="3" name="AutoShape 2" descr="http://www.google.com/url?sa=i&amp;source=images&amp;cd=&amp;docid=QVEwWcBv3jFuVM&amp;tbnid=KPGYdy4c7VtywM&amp;ved=0CAUQjBw&amp;url=http%3A%2F%2Fcf067b.medialib.glogster.com%2Fmedia%2Fdc%2Fdc96e104cddfa590c1612f1dba3465835370ae160beeec103aa2556d06d0e3f9%2Fsilent-generation-jpg.jpg&amp;ei=q1UTVOzKBeih8gG8j4HICQ&amp;psig=AFQjCNGYS56aU0DxI2QCJxNMoJCZubftbQ&amp;ust=1410639659258307"/>
          <p:cNvSpPr>
            <a:spLocks noChangeAspect="1" noChangeArrowheads="1"/>
          </p:cNvSpPr>
          <p:nvPr/>
        </p:nvSpPr>
        <p:spPr bwMode="auto">
          <a:xfrm>
            <a:off x="63500" y="-136525"/>
            <a:ext cx="1905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google.com/url?sa=i&amp;source=images&amp;cd=&amp;docid=QVEwWcBv3jFuVM&amp;tbnid=KPGYdy4c7VtywM&amp;ved=0CAUQjBw&amp;url=http%3A%2F%2Fcf067b.medialib.glogster.com%2Fmedia%2Fdc%2Fdc96e104cddfa590c1612f1dba3465835370ae160beeec103aa2556d06d0e3f9%2Fsilent-generation-jpg.jpg&amp;ei=q1UTVOzKBeih8gG8j4HICQ&amp;psig=AFQjCNGYS56aU0DxI2QCJxNMoJCZubftbQ&amp;ust=1410639659258307"/>
          <p:cNvSpPr>
            <a:spLocks noChangeAspect="1" noChangeArrowheads="1"/>
          </p:cNvSpPr>
          <p:nvPr/>
        </p:nvSpPr>
        <p:spPr bwMode="auto">
          <a:xfrm>
            <a:off x="215900" y="15875"/>
            <a:ext cx="1905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95">
            <a:off x="6422318" y="2667828"/>
            <a:ext cx="2342100" cy="3173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9863" y="1500029"/>
            <a:ext cx="5715000" cy="1309847"/>
            <a:chOff x="567050" y="1461737"/>
            <a:chExt cx="5715000" cy="1311015"/>
          </a:xfrm>
        </p:grpSpPr>
        <p:sp>
          <p:nvSpPr>
            <p:cNvPr id="8200" name="Rectangle 5"/>
            <p:cNvSpPr>
              <a:spLocks noChangeArrowheads="1"/>
            </p:cNvSpPr>
            <p:nvPr/>
          </p:nvSpPr>
          <p:spPr bwMode="auto">
            <a:xfrm>
              <a:off x="701987" y="1461737"/>
              <a:ext cx="5064207" cy="54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en-US" sz="3300" dirty="0">
                  <a:cs typeface="Times New Roman" pitchFamily="18" charset="0"/>
                </a:rPr>
                <a:t>Early </a:t>
              </a:r>
              <a:r>
                <a:rPr lang="en-US" sz="3300" dirty="0" smtClean="0">
                  <a:cs typeface="Times New Roman" pitchFamily="18" charset="0"/>
                </a:rPr>
                <a:t>Experiences </a:t>
              </a:r>
              <a:r>
                <a:rPr lang="en-US" sz="3300" dirty="0">
                  <a:cs typeface="Times New Roman" pitchFamily="18" charset="0"/>
                </a:rPr>
                <a:t>of </a:t>
              </a:r>
              <a:r>
                <a:rPr lang="en-US" sz="3300" dirty="0" smtClean="0">
                  <a:cs typeface="Times New Roman" pitchFamily="18" charset="0"/>
                </a:rPr>
                <a:t>Money</a:t>
              </a:r>
              <a:endParaRPr lang="en-US" sz="3300" dirty="0">
                <a:cs typeface="Times New Roman" pitchFamily="18" charset="0"/>
              </a:endParaRPr>
            </a:p>
          </p:txBody>
        </p:sp>
        <p:sp>
          <p:nvSpPr>
            <p:cNvPr id="8201" name="Rectangle 6"/>
            <p:cNvSpPr>
              <a:spLocks noChangeArrowheads="1"/>
            </p:cNvSpPr>
            <p:nvPr/>
          </p:nvSpPr>
          <p:spPr bwMode="auto">
            <a:xfrm>
              <a:off x="567050" y="2223371"/>
              <a:ext cx="5715000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300" dirty="0">
                  <a:cs typeface="Times New Roman" pitchFamily="18" charset="0"/>
                </a:rPr>
                <a:t>Post war economic boom</a:t>
              </a:r>
            </a:p>
          </p:txBody>
        </p: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9063" y="2909888"/>
            <a:ext cx="39766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Upward mobility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5250" y="3581400"/>
            <a:ext cx="8153400" cy="14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Television </a:t>
            </a:r>
            <a:r>
              <a:rPr lang="en-US" sz="3300" dirty="0" smtClean="0">
                <a:cs typeface="Times New Roman" pitchFamily="18" charset="0"/>
              </a:rPr>
              <a:t>advertising</a:t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(redefined </a:t>
            </a:r>
            <a:r>
              <a:rPr lang="en-US" sz="3300" dirty="0">
                <a:cs typeface="Times New Roman" pitchFamily="18" charset="0"/>
              </a:rPr>
              <a:t>scope </a:t>
            </a:r>
            <a:r>
              <a:rPr lang="en-US" sz="3300" dirty="0" smtClean="0">
                <a:cs typeface="Times New Roman" pitchFamily="18" charset="0"/>
              </a:rPr>
              <a:t>of</a:t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perceived </a:t>
            </a:r>
            <a:r>
              <a:rPr lang="en-US" sz="3300" dirty="0">
                <a:cs typeface="Times New Roman" pitchFamily="18" charset="0"/>
              </a:rPr>
              <a:t>affluence)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363" y="5175144"/>
            <a:ext cx="662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Rapid growth of stock market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6200" y="5851419"/>
            <a:ext cx="88392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Growing disparity </a:t>
            </a:r>
            <a:r>
              <a:rPr lang="en-US" sz="3300" dirty="0" smtClean="0">
                <a:cs typeface="Times New Roman" pitchFamily="18" charset="0"/>
              </a:rPr>
              <a:t>between rich </a:t>
            </a:r>
            <a:r>
              <a:rPr lang="en-US" sz="3300" dirty="0">
                <a:cs typeface="Times New Roman" pitchFamily="18" charset="0"/>
              </a:rPr>
              <a:t>and poor</a:t>
            </a:r>
          </a:p>
        </p:txBody>
      </p:sp>
      <p:pic>
        <p:nvPicPr>
          <p:cNvPr id="11" name="Picture 2" descr="http://cdn.business2community.com/wp-content/uploads/2013/04/Baby-Boom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r="16744"/>
          <a:stretch/>
        </p:blipFill>
        <p:spPr bwMode="auto">
          <a:xfrm rot="207451">
            <a:off x="5894051" y="1565008"/>
            <a:ext cx="2682751" cy="316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51959" y="1676400"/>
            <a:ext cx="8480425" cy="1644698"/>
            <a:chOff x="685800" y="1676400"/>
            <a:chExt cx="8479975" cy="1644777"/>
          </a:xfrm>
        </p:grpSpPr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685800" y="1676400"/>
              <a:ext cx="6959492" cy="549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en-US" sz="3300" dirty="0">
                  <a:cs typeface="Times New Roman" pitchFamily="18" charset="0"/>
                </a:rPr>
                <a:t>Early </a:t>
              </a:r>
              <a:r>
                <a:rPr lang="en-US" sz="3300" dirty="0" smtClean="0">
                  <a:cs typeface="Times New Roman" pitchFamily="18" charset="0"/>
                </a:rPr>
                <a:t>Experiences </a:t>
              </a:r>
              <a:r>
                <a:rPr lang="en-US" sz="3300" dirty="0">
                  <a:cs typeface="Times New Roman" pitchFamily="18" charset="0"/>
                </a:rPr>
                <a:t>of </a:t>
              </a:r>
              <a:r>
                <a:rPr lang="en-US" sz="3300" dirty="0" smtClean="0">
                  <a:cs typeface="Times New Roman" pitchFamily="18" charset="0"/>
                </a:rPr>
                <a:t>Stewardship</a:t>
              </a:r>
              <a:endParaRPr lang="en-US" sz="3300" dirty="0">
                <a:cs typeface="Times New Roman" pitchFamily="18" charset="0"/>
              </a:endParaRPr>
            </a:p>
          </p:txBody>
        </p:sp>
        <p:sp>
          <p:nvSpPr>
            <p:cNvPr id="9224" name="Rectangle 5"/>
            <p:cNvSpPr>
              <a:spLocks noChangeArrowheads="1"/>
            </p:cNvSpPr>
            <p:nvPr/>
          </p:nvSpPr>
          <p:spPr bwMode="auto">
            <a:xfrm>
              <a:off x="707575" y="2314700"/>
              <a:ext cx="8458200" cy="100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795338" lvl="1" indent="-338138">
                <a:lnSpc>
                  <a:spcPct val="90000"/>
                </a:lnSpc>
                <a:spcBef>
                  <a:spcPct val="20000"/>
                </a:spcBef>
                <a:buClr>
                  <a:srgbClr val="4891DC"/>
                </a:buClr>
                <a:buFont typeface="Wingdings" pitchFamily="2" charset="2"/>
                <a:buChar char="ü"/>
              </a:pPr>
              <a:r>
                <a:rPr lang="en-US" sz="3300" dirty="0">
                  <a:cs typeface="Times New Roman" pitchFamily="18" charset="0"/>
                </a:rPr>
                <a:t>Spotty stewardship </a:t>
              </a:r>
              <a:r>
                <a:rPr lang="en-US" sz="3300" dirty="0" smtClean="0">
                  <a:cs typeface="Times New Roman" pitchFamily="18" charset="0"/>
                </a:rPr>
                <a:t>training</a:t>
              </a:r>
              <a:br>
                <a:rPr lang="en-US" sz="3300" dirty="0" smtClean="0">
                  <a:cs typeface="Times New Roman" pitchFamily="18" charset="0"/>
                </a:rPr>
              </a:br>
              <a:r>
                <a:rPr lang="en-US" sz="3300" dirty="0" smtClean="0">
                  <a:cs typeface="Times New Roman" pitchFamily="18" charset="0"/>
                </a:rPr>
                <a:t>in </a:t>
              </a:r>
              <a:r>
                <a:rPr lang="en-US" sz="3300" dirty="0">
                  <a:cs typeface="Times New Roman" pitchFamily="18" charset="0"/>
                </a:rPr>
                <a:t>mainline congregations </a:t>
              </a:r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014" y="3460750"/>
            <a:ext cx="78628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1688" lvl="1" indent="-344488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Many come </a:t>
            </a:r>
            <a:r>
              <a:rPr lang="en-US" sz="3300" dirty="0" smtClean="0">
                <a:cs typeface="Times New Roman" pitchFamily="18" charset="0"/>
              </a:rPr>
              <a:t>from</a:t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unchurched backgrounds,</a:t>
            </a:r>
            <a:br>
              <a:rPr lang="en-US" sz="3300" dirty="0" smtClean="0">
                <a:cs typeface="Times New Roman" pitchFamily="18" charset="0"/>
              </a:rPr>
            </a:br>
            <a:r>
              <a:rPr lang="en-US" sz="3300" dirty="0" smtClean="0">
                <a:cs typeface="Times New Roman" pitchFamily="18" charset="0"/>
              </a:rPr>
              <a:t>so </a:t>
            </a:r>
            <a:r>
              <a:rPr lang="en-US" sz="3300" dirty="0">
                <a:cs typeface="Times New Roman" pitchFamily="18" charset="0"/>
              </a:rPr>
              <a:t>stewardship is a new conversation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5067300"/>
            <a:ext cx="8562975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lvl="1" indent="-400050">
              <a:lnSpc>
                <a:spcPct val="90000"/>
              </a:lnSpc>
              <a:spcBef>
                <a:spcPct val="20000"/>
              </a:spcBef>
              <a:buClr>
                <a:srgbClr val="4891DC"/>
              </a:buClr>
              <a:buFont typeface="Wingdings" pitchFamily="2" charset="2"/>
              <a:buChar char="ü"/>
            </a:pPr>
            <a:r>
              <a:rPr lang="en-US" sz="3300" dirty="0">
                <a:cs typeface="Times New Roman" pitchFamily="18" charset="0"/>
              </a:rPr>
              <a:t>Taught that giving is a </a:t>
            </a:r>
            <a:r>
              <a:rPr lang="en-US" sz="3300" dirty="0" smtClean="0">
                <a:cs typeface="Times New Roman" pitchFamily="18" charset="0"/>
              </a:rPr>
              <a:t>personal option</a:t>
            </a:r>
            <a:r>
              <a:rPr lang="en-US" sz="3300" dirty="0">
                <a:cs typeface="Times New Roman" pitchFamily="18" charset="0"/>
              </a:rPr>
              <a:t>, personal </a:t>
            </a:r>
            <a:r>
              <a:rPr lang="en-US" sz="3300" dirty="0" smtClean="0">
                <a:cs typeface="Times New Roman" pitchFamily="18" charset="0"/>
              </a:rPr>
              <a:t>possibility, not </a:t>
            </a:r>
            <a:r>
              <a:rPr lang="en-US" sz="3300" dirty="0">
                <a:cs typeface="Times New Roman" pitchFamily="18" charset="0"/>
              </a:rPr>
              <a:t>public necessity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20414"/>
            <a:ext cx="9144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900" b="1" dirty="0">
                <a:solidFill>
                  <a:srgbClr val="4891DC"/>
                </a:solidFill>
              </a:rPr>
              <a:t>Baby Boom </a:t>
            </a:r>
            <a:r>
              <a:rPr lang="en-US" sz="4900" b="1" dirty="0" smtClean="0">
                <a:solidFill>
                  <a:srgbClr val="4891DC"/>
                </a:solidFill>
              </a:rPr>
              <a:t>&amp; 13er Generations</a:t>
            </a:r>
            <a:endParaRPr lang="en-US" sz="4900" b="1" dirty="0">
              <a:solidFill>
                <a:srgbClr val="4891DC"/>
              </a:solidFill>
            </a:endParaRPr>
          </a:p>
        </p:txBody>
      </p:sp>
      <p:pic>
        <p:nvPicPr>
          <p:cNvPr id="3074" name="Picture 2" descr="http://christianstandard.com/wp-content/uploads/2012/04/13_chromey_genX_J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6608699" y="1343114"/>
            <a:ext cx="2070100" cy="2695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</TotalTime>
  <Words>1469</Words>
  <Application>Microsoft Office PowerPoint</Application>
  <PresentationFormat>On-screen Show (4:3)</PresentationFormat>
  <Paragraphs>320</Paragraphs>
  <Slides>38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ZapfHumnst BT</vt:lpstr>
      <vt:lpstr>ZapfHumnst Dm BT</vt:lpstr>
      <vt:lpstr>Times New Roman</vt:lpstr>
      <vt:lpstr>PressWriter Symbols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Grosse Ile Presbyterian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Travis</dc:creator>
  <cp:lastModifiedBy>Katie Sherrod</cp:lastModifiedBy>
  <cp:revision>219</cp:revision>
  <cp:lastPrinted>2014-09-19T19:03:18Z</cp:lastPrinted>
  <dcterms:created xsi:type="dcterms:W3CDTF">2007-03-05T20:05:36Z</dcterms:created>
  <dcterms:modified xsi:type="dcterms:W3CDTF">2014-11-19T19:12:03Z</dcterms:modified>
</cp:coreProperties>
</file>